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Masters/slideMaster1.xml" ContentType="application/vnd.openxmlformats-officedocument.presentationml.slideMaster+xml"/>
  <Override PartName="/ppt/notesSlides/notesSlide12.xml" ContentType="application/vnd.openxmlformats-officedocument.presentationml.notesSlide+xml"/>
  <Override PartName="/ppt/notesSlides/notesSlide23.xml" ContentType="application/vnd.openxmlformats-officedocument.presentationml.notesSlide+xml"/>
  <Override PartName="/ppt/notesSlides/notesSlide21.xml" ContentType="application/vnd.openxmlformats-officedocument.presentationml.notes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xml" ContentType="application/vnd.openxmlformats-officedocument.presentationml.slideLayout+xml"/>
  <Override PartName="/ppt/notesSlides/notesSlide14.xml" ContentType="application/vnd.openxmlformats-officedocument.presentationml.notesSlide+xml"/>
  <Override PartName="/ppt/notesSlides/notesSlide1.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17.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18.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9.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10.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7" r:id="rId3"/>
    <p:sldId id="279" r:id="rId4"/>
    <p:sldId id="259" r:id="rId5"/>
    <p:sldId id="260" r:id="rId6"/>
    <p:sldId id="261" r:id="rId7"/>
    <p:sldId id="262" r:id="rId8"/>
    <p:sldId id="264" r:id="rId9"/>
    <p:sldId id="263"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9" d="100"/>
          <a:sy n="89" d="100"/>
        </p:scale>
        <p:origin x="63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openxmlformats.org/officeDocument/2006/relationships/customXml" Target="../customXml/item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1420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500877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784628"/>
            <a:ext cx="7477601" cy="3332798"/>
          </a:xfrm>
          <a:prstGeom prst="rect">
            <a:avLst/>
          </a:prstGeom>
          <a:noFill/>
          <a:ln/>
        </p:spPr>
        <p:txBody>
          <a:bodyPr wrap="square" rtlCol="0" anchor="t"/>
          <a:lstStyle/>
          <a:p>
            <a:pPr marL="0" indent="0">
              <a:lnSpc>
                <a:spcPts val="6561"/>
              </a:lnSpc>
              <a:buNone/>
            </a:pPr>
            <a:r>
              <a:rPr lang="en-US" sz="5249" b="1" kern="0" spc="-105" dirty="0">
                <a:solidFill>
                  <a:srgbClr val="000000"/>
                </a:solidFill>
                <a:latin typeface="adonis-web" pitchFamily="34" charset="0"/>
                <a:ea typeface="adonis-web" pitchFamily="34" charset="-122"/>
                <a:cs typeface="adonis-web" pitchFamily="34" charset="-120"/>
              </a:rPr>
              <a:t>Intrusion Detection Systems: Intelligent Techniques and Design Methodologies</a:t>
            </a:r>
            <a:endParaRPr lang="en-US" sz="5249" dirty="0"/>
          </a:p>
        </p:txBody>
      </p:sp>
      <p:sp>
        <p:nvSpPr>
          <p:cNvPr id="6" name="Text 2"/>
          <p:cNvSpPr/>
          <p:nvPr/>
        </p:nvSpPr>
        <p:spPr>
          <a:xfrm>
            <a:off x="6319599" y="5450681"/>
            <a:ext cx="7477601" cy="355402"/>
          </a:xfrm>
          <a:prstGeom prst="rect">
            <a:avLst/>
          </a:prstGeom>
          <a:noFill/>
          <a:ln/>
        </p:spPr>
        <p:txBody>
          <a:bodyPr wrap="none" rtlCol="0" anchor="t"/>
          <a:lstStyle/>
          <a:p>
            <a:pPr marL="0" indent="0">
              <a:lnSpc>
                <a:spcPts val="2799"/>
              </a:lnSpc>
              <a:buNone/>
            </a:pPr>
            <a:endParaRPr lang="en-US" sz="1750" dirty="0"/>
          </a:p>
        </p:txBody>
      </p:sp>
      <p:sp>
        <p:nvSpPr>
          <p:cNvPr id="7" name="Shape 3"/>
          <p:cNvSpPr/>
          <p:nvPr/>
        </p:nvSpPr>
        <p:spPr>
          <a:xfrm>
            <a:off x="6319599" y="6072664"/>
            <a:ext cx="355402" cy="355402"/>
          </a:xfrm>
          <a:prstGeom prst="roundRect">
            <a:avLst>
              <a:gd name="adj" fmla="val 25726039"/>
            </a:avLst>
          </a:prstGeom>
          <a:noFill/>
          <a:ln w="7620">
            <a:solidFill>
              <a:srgbClr val="FFFFFF"/>
            </a:solidFill>
            <a:prstDash val="solid"/>
          </a:ln>
        </p:spPr>
        <p:txBody>
          <a:bodyPr/>
          <a:lstStyle/>
          <a:p>
            <a:endParaRPr lang="en-US"/>
          </a:p>
        </p:txBody>
      </p:sp>
      <p:pic>
        <p:nvPicPr>
          <p:cNvPr id="8" name="Image 2" descr="preencoded.png"/>
          <p:cNvPicPr>
            <a:picLocks noChangeAspect="1"/>
          </p:cNvPicPr>
          <p:nvPr/>
        </p:nvPicPr>
        <p:blipFill>
          <a:blip r:embed="rId5"/>
          <a:stretch>
            <a:fillRect/>
          </a:stretch>
        </p:blipFill>
        <p:spPr>
          <a:xfrm>
            <a:off x="6327219" y="6080284"/>
            <a:ext cx="340162" cy="340162"/>
          </a:xfrm>
          <a:prstGeom prst="rect">
            <a:avLst/>
          </a:prstGeom>
        </p:spPr>
      </p:pic>
      <p:sp>
        <p:nvSpPr>
          <p:cNvPr id="9" name="Text 4"/>
          <p:cNvSpPr/>
          <p:nvPr/>
        </p:nvSpPr>
        <p:spPr>
          <a:xfrm>
            <a:off x="6786086" y="6055995"/>
            <a:ext cx="1185624" cy="388858"/>
          </a:xfrm>
          <a:prstGeom prst="rect">
            <a:avLst/>
          </a:prstGeom>
          <a:noFill/>
          <a:ln/>
        </p:spPr>
        <p:txBody>
          <a:bodyPr wrap="none" rtlCol="0" anchor="t"/>
          <a:lstStyle/>
          <a:p>
            <a:pPr marL="0" indent="0" algn="l">
              <a:lnSpc>
                <a:spcPts val="3062"/>
              </a:lnSpc>
              <a:buNone/>
            </a:pPr>
            <a:r>
              <a:rPr lang="en-US" sz="2187" b="1" kern="0" spc="-35" dirty="0">
                <a:solidFill>
                  <a:srgbClr val="272525"/>
                </a:solidFill>
                <a:latin typeface="Source Sans Pro" pitchFamily="34" charset="0"/>
                <a:ea typeface="Source Sans Pro" pitchFamily="34" charset="-122"/>
                <a:cs typeface="Source Sans Pro" pitchFamily="34" charset="-120"/>
              </a:rPr>
              <a:t>by Sri Iyer</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216706"/>
            <a:ext cx="9118402"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IDS Design based on Genetic Algorithm</a:t>
            </a:r>
            <a:endParaRPr lang="en-US" sz="4374" dirty="0"/>
          </a:p>
        </p:txBody>
      </p:sp>
      <p:sp>
        <p:nvSpPr>
          <p:cNvPr id="5" name="Text 2"/>
          <p:cNvSpPr/>
          <p:nvPr/>
        </p:nvSpPr>
        <p:spPr>
          <a:xfrm>
            <a:off x="2348389"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Evolutionary Approach</a:t>
            </a:r>
            <a:endParaRPr lang="en-US" sz="2187" dirty="0"/>
          </a:p>
        </p:txBody>
      </p:sp>
      <p:sp>
        <p:nvSpPr>
          <p:cNvPr id="6" name="Text 3"/>
          <p:cNvSpPr/>
          <p:nvPr/>
        </p:nvSpPr>
        <p:spPr>
          <a:xfrm>
            <a:off x="2348389" y="4035862"/>
            <a:ext cx="2949416" cy="1421606"/>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Genetic algorithms mimic natural selection, evolving solutions over generations to optimize for a given fitness function.</a:t>
            </a:r>
          </a:p>
        </p:txBody>
      </p:sp>
      <p:sp>
        <p:nvSpPr>
          <p:cNvPr id="7" name="Text 4"/>
          <p:cNvSpPr/>
          <p:nvPr/>
        </p:nvSpPr>
        <p:spPr>
          <a:xfrm>
            <a:off x="5847398"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Key Components</a:t>
            </a:r>
            <a:endParaRPr lang="en-US" sz="2187" dirty="0"/>
          </a:p>
        </p:txBody>
      </p:sp>
      <p:sp>
        <p:nvSpPr>
          <p:cNvPr id="8" name="Text 5"/>
          <p:cNvSpPr/>
          <p:nvPr/>
        </p:nvSpPr>
        <p:spPr>
          <a:xfrm>
            <a:off x="5847398" y="4035862"/>
            <a:ext cx="2949416" cy="1421606"/>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GA involves a search space, population, fitness function, recombination, and mutation to find optimal solutions.</a:t>
            </a:r>
          </a:p>
        </p:txBody>
      </p:sp>
      <p:sp>
        <p:nvSpPr>
          <p:cNvPr id="9" name="Text 6"/>
          <p:cNvSpPr/>
          <p:nvPr/>
        </p:nvSpPr>
        <p:spPr>
          <a:xfrm>
            <a:off x="9346406" y="3466505"/>
            <a:ext cx="2938701"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Challenges and Efficiency</a:t>
            </a:r>
            <a:endParaRPr lang="en-US" sz="2187" dirty="0"/>
          </a:p>
        </p:txBody>
      </p:sp>
      <p:sp>
        <p:nvSpPr>
          <p:cNvPr id="10" name="Text 7"/>
          <p:cNvSpPr/>
          <p:nvPr/>
        </p:nvSpPr>
        <p:spPr>
          <a:xfrm>
            <a:off x="9346406" y="4035862"/>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While GAs can be highly effective, they depend on a </a:t>
            </a:r>
            <a:r>
              <a:rPr lang="en-US" sz="1750" kern="0" spc="-35" dirty="0">
                <a:solidFill>
                  <a:srgbClr val="272525"/>
                </a:solidFill>
                <a:latin typeface="Source Sans Pro" pitchFamily="34" charset="0"/>
                <a:ea typeface="adonis-web"/>
                <a:cs typeface="Source Sans Pro" pitchFamily="34" charset="-120"/>
              </a:rPr>
              <a:t>comprehensive</a:t>
            </a:r>
            <a:r>
              <a:rPr lang="en-US" sz="1750" kern="0" spc="-35" dirty="0">
                <a:solidFill>
                  <a:srgbClr val="272525"/>
                </a:solidFill>
                <a:latin typeface="Source Sans Pro" pitchFamily="34" charset="0"/>
                <a:ea typeface="Source Sans Pro" pitchFamily="34" charset="-122"/>
                <a:cs typeface="Source Sans Pro" pitchFamily="34" charset="-120"/>
              </a:rPr>
              <a:t> training dataset and can be resource-intensive during training.</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txBody>
          <a:bodyPr/>
          <a:lstStyle/>
          <a:p>
            <a:endParaRPr lang="en-US"/>
          </a:p>
        </p:txBody>
      </p:sp>
      <p:sp>
        <p:nvSpPr>
          <p:cNvPr id="6" name="Text 2"/>
          <p:cNvSpPr/>
          <p:nvPr/>
        </p:nvSpPr>
        <p:spPr>
          <a:xfrm>
            <a:off x="2348389" y="706517"/>
            <a:ext cx="9118402"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IDS Design based on Genetic Algorithm</a:t>
            </a:r>
            <a:endParaRPr lang="en-US" sz="4374" dirty="0"/>
          </a:p>
        </p:txBody>
      </p:sp>
      <p:sp>
        <p:nvSpPr>
          <p:cNvPr id="7" name="Text 3"/>
          <p:cNvSpPr/>
          <p:nvPr/>
        </p:nvSpPr>
        <p:spPr>
          <a:xfrm>
            <a:off x="2348389" y="1734145"/>
            <a:ext cx="9933503"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Intrusion Detection </a:t>
            </a:r>
            <a:r>
              <a:rPr lang="en-US" sz="1750" kern="0" spc="-35" dirty="0">
                <a:solidFill>
                  <a:srgbClr val="272525"/>
                </a:solidFill>
                <a:latin typeface="Source Sans Pro" pitchFamily="34" charset="0"/>
                <a:ea typeface="adonis-web"/>
                <a:cs typeface="Source Sans Pro" pitchFamily="34" charset="-120"/>
              </a:rPr>
              <a:t>Systems</a:t>
            </a:r>
            <a:r>
              <a:rPr lang="en-US" sz="1750" kern="0" spc="-35" dirty="0">
                <a:solidFill>
                  <a:srgbClr val="272525"/>
                </a:solidFill>
                <a:latin typeface="Source Sans Pro" pitchFamily="34" charset="0"/>
                <a:ea typeface="Source Sans Pro" pitchFamily="34" charset="-122"/>
                <a:cs typeface="Source Sans Pro" pitchFamily="34" charset="-120"/>
              </a:rPr>
              <a:t> (IDS) can benefit from the application of Genetic Algorithms (GA). By mimicking the process of natural selection, GA can optimize IDS parameters and improve detection accuracy. Discover how Genetic Algorithms enhance IDS design and contribute to effective threat detection.</a:t>
            </a:r>
            <a:endParaRPr lang="en-US" sz="1750" dirty="0"/>
          </a:p>
        </p:txBody>
      </p:sp>
      <p:pic>
        <p:nvPicPr>
          <p:cNvPr id="8" name="Image 2" descr="preencoded.png"/>
          <p:cNvPicPr>
            <a:picLocks noChangeAspect="1"/>
          </p:cNvPicPr>
          <p:nvPr/>
        </p:nvPicPr>
        <p:blipFill>
          <a:blip r:embed="rId5"/>
          <a:stretch>
            <a:fillRect/>
          </a:stretch>
        </p:blipFill>
        <p:spPr>
          <a:xfrm>
            <a:off x="2348388" y="3374726"/>
            <a:ext cx="9933503" cy="3867507"/>
          </a:xfrm>
          <a:prstGeom prst="rect">
            <a:avLst/>
          </a:prstGeom>
        </p:spPr>
      </p:pic>
      <p:sp>
        <p:nvSpPr>
          <p:cNvPr id="9" name="Text 4"/>
          <p:cNvSpPr/>
          <p:nvPr/>
        </p:nvSpPr>
        <p:spPr>
          <a:xfrm>
            <a:off x="2348389" y="7167682"/>
            <a:ext cx="9933503"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1869519"/>
            <a:ext cx="9933503" cy="1388745"/>
          </a:xfrm>
          <a:prstGeom prst="rect">
            <a:avLst/>
          </a:prstGeom>
          <a:noFill/>
          <a:ln/>
        </p:spPr>
        <p:txBody>
          <a:bodyPr wrap="squar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ANN Structures and their choice for intrusion detection</a:t>
            </a:r>
            <a:endParaRPr lang="en-US" sz="4374" dirty="0"/>
          </a:p>
        </p:txBody>
      </p:sp>
      <p:sp>
        <p:nvSpPr>
          <p:cNvPr id="5" name="Text 2"/>
          <p:cNvSpPr/>
          <p:nvPr/>
        </p:nvSpPr>
        <p:spPr>
          <a:xfrm>
            <a:off x="2348389" y="3813691"/>
            <a:ext cx="2856786"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Shallow ANN Topologies</a:t>
            </a:r>
            <a:endParaRPr lang="en-US" sz="2187" dirty="0"/>
          </a:p>
        </p:txBody>
      </p:sp>
      <p:sp>
        <p:nvSpPr>
          <p:cNvPr id="6" name="Text 3"/>
          <p:cNvSpPr/>
          <p:nvPr/>
        </p:nvSpPr>
        <p:spPr>
          <a:xfrm>
            <a:off x="2348389" y="4383048"/>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Shallow ANN </a:t>
            </a:r>
            <a:r>
              <a:rPr lang="en-US" sz="1750" kern="0" spc="-35" dirty="0">
                <a:solidFill>
                  <a:srgbClr val="272525"/>
                </a:solidFill>
                <a:latin typeface="Source Sans Pro" pitchFamily="34" charset="0"/>
                <a:ea typeface="adonis-web"/>
                <a:cs typeface="Source Sans Pro" pitchFamily="34" charset="-120"/>
              </a:rPr>
              <a:t>topologies</a:t>
            </a:r>
            <a:r>
              <a:rPr lang="en-US" sz="1750" kern="0" spc="-35" dirty="0">
                <a:solidFill>
                  <a:srgbClr val="272525"/>
                </a:solidFill>
                <a:latin typeface="Source Sans Pro" pitchFamily="34" charset="0"/>
                <a:ea typeface="Source Sans Pro" pitchFamily="34" charset="-122"/>
                <a:cs typeface="Source Sans Pro" pitchFamily="34" charset="-120"/>
              </a:rPr>
              <a:t> and their ensembles are explored for IDS, balancing detection accuracy and resource consumption.</a:t>
            </a:r>
            <a:endParaRPr lang="en-US" sz="1750" dirty="0"/>
          </a:p>
        </p:txBody>
      </p:sp>
      <p:sp>
        <p:nvSpPr>
          <p:cNvPr id="7" name="Text 4"/>
          <p:cNvSpPr/>
          <p:nvPr/>
        </p:nvSpPr>
        <p:spPr>
          <a:xfrm>
            <a:off x="5847398" y="3813691"/>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ANN Architecture</a:t>
            </a:r>
            <a:endParaRPr lang="en-US" sz="2187" dirty="0"/>
          </a:p>
        </p:txBody>
      </p:sp>
      <p:sp>
        <p:nvSpPr>
          <p:cNvPr id="8" name="Text 5"/>
          <p:cNvSpPr/>
          <p:nvPr/>
        </p:nvSpPr>
        <p:spPr>
          <a:xfrm>
            <a:off x="5847398" y="4383048"/>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choice of ANN architecture is critical, as it influences the system's performance and its ability to generalize for unknown attacks.</a:t>
            </a:r>
            <a:endParaRPr lang="en-US" sz="1750" dirty="0"/>
          </a:p>
        </p:txBody>
      </p:sp>
      <p:sp>
        <p:nvSpPr>
          <p:cNvPr id="9" name="Text 6"/>
          <p:cNvSpPr/>
          <p:nvPr/>
        </p:nvSpPr>
        <p:spPr>
          <a:xfrm>
            <a:off x="9346406" y="3813691"/>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Optimization with GA</a:t>
            </a:r>
            <a:endParaRPr lang="en-US" sz="2187" dirty="0"/>
          </a:p>
        </p:txBody>
      </p:sp>
      <p:sp>
        <p:nvSpPr>
          <p:cNvPr id="10" name="Text 7"/>
          <p:cNvSpPr/>
          <p:nvPr/>
        </p:nvSpPr>
        <p:spPr>
          <a:xfrm>
            <a:off x="9346406" y="4383048"/>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ANNs can be initially trained and later optimized with genetic algorithms to minimize training time and maximize performance.</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216706"/>
            <a:ext cx="7612142"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Experimental Setup and Datasets</a:t>
            </a:r>
            <a:endParaRPr lang="en-US" sz="4374" dirty="0"/>
          </a:p>
        </p:txBody>
      </p:sp>
      <p:sp>
        <p:nvSpPr>
          <p:cNvPr id="5" name="Text 2"/>
          <p:cNvSpPr/>
          <p:nvPr/>
        </p:nvSpPr>
        <p:spPr>
          <a:xfrm>
            <a:off x="2348389"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Benchmark Datasets</a:t>
            </a:r>
            <a:endParaRPr lang="en-US" sz="2187" dirty="0"/>
          </a:p>
        </p:txBody>
      </p:sp>
      <p:sp>
        <p:nvSpPr>
          <p:cNvPr id="6" name="Text 3"/>
          <p:cNvSpPr/>
          <p:nvPr/>
        </p:nvSpPr>
        <p:spPr>
          <a:xfrm>
            <a:off x="2348389" y="4035862"/>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Research teams utilize benchmark datasets like DARPA and KDD Cups to evaluate IDS </a:t>
            </a:r>
            <a:r>
              <a:rPr lang="en-US" sz="1750" kern="0" spc="-35" dirty="0">
                <a:solidFill>
                  <a:srgbClr val="272525"/>
                </a:solidFill>
                <a:latin typeface="Source Sans Pro" pitchFamily="34" charset="0"/>
                <a:ea typeface="adonis-web"/>
                <a:cs typeface="Source Sans Pro" pitchFamily="34" charset="-120"/>
              </a:rPr>
              <a:t>designs</a:t>
            </a:r>
            <a:r>
              <a:rPr lang="en-US" sz="1750" kern="0" spc="-35" dirty="0">
                <a:solidFill>
                  <a:srgbClr val="272525"/>
                </a:solidFill>
                <a:latin typeface="Source Sans Pro" pitchFamily="34" charset="0"/>
                <a:ea typeface="Source Sans Pro" pitchFamily="34" charset="-122"/>
                <a:cs typeface="Source Sans Pro" pitchFamily="34" charset="-120"/>
              </a:rPr>
              <a:t> and AI technique applications.</a:t>
            </a:r>
            <a:endParaRPr lang="en-US" sz="1750" dirty="0"/>
          </a:p>
        </p:txBody>
      </p:sp>
      <p:sp>
        <p:nvSpPr>
          <p:cNvPr id="7" name="Text 4"/>
          <p:cNvSpPr/>
          <p:nvPr/>
        </p:nvSpPr>
        <p:spPr>
          <a:xfrm>
            <a:off x="5847398"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Preprocessing for ANN</a:t>
            </a:r>
            <a:endParaRPr lang="en-US" sz="2187" dirty="0"/>
          </a:p>
        </p:txBody>
      </p:sp>
      <p:sp>
        <p:nvSpPr>
          <p:cNvPr id="8" name="Text 5"/>
          <p:cNvSpPr/>
          <p:nvPr/>
        </p:nvSpPr>
        <p:spPr>
          <a:xfrm>
            <a:off x="5847398" y="4035862"/>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Preprocessing the initial dataset for ANN training and testing allows for dimension reduction and faster training times.</a:t>
            </a:r>
            <a:endParaRPr lang="en-US" sz="1750" dirty="0"/>
          </a:p>
        </p:txBody>
      </p:sp>
      <p:sp>
        <p:nvSpPr>
          <p:cNvPr id="9" name="Text 6"/>
          <p:cNvSpPr/>
          <p:nvPr/>
        </p:nvSpPr>
        <p:spPr>
          <a:xfrm>
            <a:off x="9346406" y="3466505"/>
            <a:ext cx="2794635"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Heterogeneous Systems</a:t>
            </a:r>
            <a:endParaRPr lang="en-US" sz="2187" dirty="0"/>
          </a:p>
        </p:txBody>
      </p:sp>
      <p:sp>
        <p:nvSpPr>
          <p:cNvPr id="10" name="Text 7"/>
          <p:cNvSpPr/>
          <p:nvPr/>
        </p:nvSpPr>
        <p:spPr>
          <a:xfrm>
            <a:off x="9346406" y="4035862"/>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Different agents with various functionalities are employed in a heterogeneous system to enhance IDS design and performance.</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1695926"/>
            <a:ext cx="9933503" cy="1388745"/>
          </a:xfrm>
          <a:prstGeom prst="rect">
            <a:avLst/>
          </a:prstGeom>
          <a:noFill/>
          <a:ln/>
        </p:spPr>
        <p:txBody>
          <a:bodyPr wrap="squar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IDS Design with multiple Intelligent Heterogenous Agents</a:t>
            </a:r>
            <a:endParaRPr lang="en-US" sz="4374" dirty="0"/>
          </a:p>
        </p:txBody>
      </p:sp>
      <p:sp>
        <p:nvSpPr>
          <p:cNvPr id="5" name="Text 2"/>
          <p:cNvSpPr/>
          <p:nvPr/>
        </p:nvSpPr>
        <p:spPr>
          <a:xfrm>
            <a:off x="2348389" y="3640098"/>
            <a:ext cx="2949416" cy="694373"/>
          </a:xfrm>
          <a:prstGeom prst="rect">
            <a:avLst/>
          </a:prstGeom>
          <a:noFill/>
          <a:ln/>
        </p:spPr>
        <p:txBody>
          <a:bodyPr wrap="squar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Biological and Social Inspiration</a:t>
            </a:r>
            <a:endParaRPr lang="en-US" sz="2187" dirty="0"/>
          </a:p>
        </p:txBody>
      </p:sp>
      <p:sp>
        <p:nvSpPr>
          <p:cNvPr id="6" name="Text 3"/>
          <p:cNvSpPr/>
          <p:nvPr/>
        </p:nvSpPr>
        <p:spPr>
          <a:xfrm>
            <a:off x="2348389" y="4556641"/>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a:t>
            </a:r>
            <a:r>
              <a:rPr lang="en-US" sz="1750" kern="0" spc="-35" dirty="0">
                <a:solidFill>
                  <a:srgbClr val="272525"/>
                </a:solidFill>
                <a:latin typeface="Source Sans Pro" pitchFamily="34" charset="0"/>
                <a:ea typeface="adonis-web"/>
                <a:cs typeface="Source Sans Pro" pitchFamily="34" charset="-120"/>
              </a:rPr>
              <a:t>model</a:t>
            </a:r>
            <a:r>
              <a:rPr lang="en-US" sz="1750" kern="0" spc="-35" dirty="0">
                <a:solidFill>
                  <a:srgbClr val="272525"/>
                </a:solidFill>
                <a:latin typeface="Source Sans Pro" pitchFamily="34" charset="0"/>
                <a:ea typeface="Source Sans Pro" pitchFamily="34" charset="-122"/>
                <a:cs typeface="Source Sans Pro" pitchFamily="34" charset="-120"/>
              </a:rPr>
              <a:t> simulates human brain operation and organizational hierarchy, using a multi-agent architecture for classification.</a:t>
            </a:r>
            <a:endParaRPr lang="en-US" sz="1750" dirty="0"/>
          </a:p>
        </p:txBody>
      </p:sp>
      <p:sp>
        <p:nvSpPr>
          <p:cNvPr id="7" name="Text 4"/>
          <p:cNvSpPr/>
          <p:nvPr/>
        </p:nvSpPr>
        <p:spPr>
          <a:xfrm>
            <a:off x="5847398" y="3640098"/>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Agent Responsibilities</a:t>
            </a:r>
            <a:endParaRPr lang="en-US" sz="2187" dirty="0"/>
          </a:p>
        </p:txBody>
      </p:sp>
      <p:sp>
        <p:nvSpPr>
          <p:cNvPr id="8" name="Text 5"/>
          <p:cNvSpPr/>
          <p:nvPr/>
        </p:nvSpPr>
        <p:spPr>
          <a:xfrm>
            <a:off x="5847398" y="4209455"/>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Agents are segmented by responsibilities, including data </a:t>
            </a:r>
            <a:r>
              <a:rPr lang="en-US" sz="1750" kern="0" spc="-35" dirty="0">
                <a:solidFill>
                  <a:srgbClr val="272525"/>
                </a:solidFill>
                <a:latin typeface="Source Sans Pro" pitchFamily="34" charset="0"/>
                <a:ea typeface="adonis-web"/>
                <a:cs typeface="Source Sans Pro" pitchFamily="34" charset="-120"/>
              </a:rPr>
              <a:t>preprocessing</a:t>
            </a:r>
            <a:r>
              <a:rPr lang="en-US" sz="1750" kern="0" spc="-35" dirty="0">
                <a:solidFill>
                  <a:srgbClr val="272525"/>
                </a:solidFill>
                <a:latin typeface="Source Sans Pro" pitchFamily="34" charset="0"/>
                <a:ea typeface="Source Sans Pro" pitchFamily="34" charset="-122"/>
                <a:cs typeface="Source Sans Pro" pitchFamily="34" charset="-120"/>
              </a:rPr>
              <a:t>, supervision, classification, and result validation.</a:t>
            </a:r>
            <a:endParaRPr lang="en-US" sz="1750" dirty="0"/>
          </a:p>
        </p:txBody>
      </p:sp>
      <p:sp>
        <p:nvSpPr>
          <p:cNvPr id="9" name="Text 6"/>
          <p:cNvSpPr/>
          <p:nvPr/>
        </p:nvSpPr>
        <p:spPr>
          <a:xfrm>
            <a:off x="9346406" y="3640098"/>
            <a:ext cx="2949416" cy="694373"/>
          </a:xfrm>
          <a:prstGeom prst="rect">
            <a:avLst/>
          </a:prstGeom>
          <a:noFill/>
          <a:ln/>
        </p:spPr>
        <p:txBody>
          <a:bodyPr wrap="squar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Autonomous Cooperation</a:t>
            </a:r>
            <a:endParaRPr lang="en-US" sz="2187" dirty="0"/>
          </a:p>
        </p:txBody>
      </p:sp>
      <p:sp>
        <p:nvSpPr>
          <p:cNvPr id="10" name="Text 7"/>
          <p:cNvSpPr/>
          <p:nvPr/>
        </p:nvSpPr>
        <p:spPr>
          <a:xfrm>
            <a:off x="9346406" y="4556641"/>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Agents autonomously perform their duties while cooperating </a:t>
            </a:r>
            <a:r>
              <a:rPr lang="en-US" sz="1750" kern="0" spc="-35" dirty="0">
                <a:solidFill>
                  <a:srgbClr val="272525"/>
                </a:solidFill>
                <a:latin typeface="Source Sans Pro" pitchFamily="34" charset="0"/>
                <a:ea typeface="adonis-web"/>
                <a:cs typeface="Source Sans Pro" pitchFamily="34" charset="-120"/>
              </a:rPr>
              <a:t>with</a:t>
            </a:r>
            <a:r>
              <a:rPr lang="en-US" sz="1750" kern="0" spc="-35" dirty="0">
                <a:solidFill>
                  <a:srgbClr val="272525"/>
                </a:solidFill>
                <a:latin typeface="Source Sans Pro" pitchFamily="34" charset="0"/>
                <a:ea typeface="Source Sans Pro" pitchFamily="34" charset="-122"/>
                <a:cs typeface="Source Sans Pro" pitchFamily="34" charset="-120"/>
              </a:rPr>
              <a:t> others, enhancing the IDS's adaptability and fault tolerance.</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216706"/>
            <a:ext cx="9232344"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Classification Accuracy and Adaptability</a:t>
            </a:r>
            <a:endParaRPr lang="en-US" sz="4374" dirty="0"/>
          </a:p>
        </p:txBody>
      </p:sp>
      <p:sp>
        <p:nvSpPr>
          <p:cNvPr id="5" name="Text 2"/>
          <p:cNvSpPr/>
          <p:nvPr/>
        </p:nvSpPr>
        <p:spPr>
          <a:xfrm>
            <a:off x="2348389"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Accuracy Experiments</a:t>
            </a:r>
            <a:endParaRPr lang="en-US" sz="2187" dirty="0"/>
          </a:p>
        </p:txBody>
      </p:sp>
      <p:sp>
        <p:nvSpPr>
          <p:cNvPr id="6" name="Text 3"/>
          <p:cNvSpPr/>
          <p:nvPr/>
        </p:nvSpPr>
        <p:spPr>
          <a:xfrm>
            <a:off x="2348389" y="4035862"/>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adonis-web"/>
                <a:cs typeface="Source Sans Pro" pitchFamily="34" charset="-120"/>
              </a:rPr>
              <a:t>Experiments</a:t>
            </a:r>
            <a:r>
              <a:rPr lang="en-US" sz="1750" kern="0" spc="-35" dirty="0">
                <a:solidFill>
                  <a:srgbClr val="272525"/>
                </a:solidFill>
                <a:latin typeface="Source Sans Pro" pitchFamily="34" charset="0"/>
                <a:ea typeface="Source Sans Pro" pitchFamily="34" charset="-122"/>
                <a:cs typeface="Source Sans Pro" pitchFamily="34" charset="-120"/>
              </a:rPr>
              <a:t> gauge classification accuracy, </a:t>
            </a:r>
            <a:r>
              <a:rPr lang="en-US" sz="1750" kern="0" spc="-35" dirty="0">
                <a:solidFill>
                  <a:srgbClr val="272525"/>
                </a:solidFill>
                <a:latin typeface="Source Sans Pro" pitchFamily="34" charset="0"/>
                <a:ea typeface="adonis-web"/>
                <a:cs typeface="Source Sans Pro" pitchFamily="34" charset="-120"/>
              </a:rPr>
              <a:t>demonstrating</a:t>
            </a:r>
            <a:r>
              <a:rPr lang="en-US" sz="1750" kern="0" spc="-35" dirty="0">
                <a:solidFill>
                  <a:srgbClr val="272525"/>
                </a:solidFill>
                <a:latin typeface="Source Sans Pro" pitchFamily="34" charset="0"/>
                <a:ea typeface="Source Sans Pro" pitchFamily="34" charset="-122"/>
                <a:cs typeface="Source Sans Pro" pitchFamily="34" charset="-120"/>
              </a:rPr>
              <a:t> that increasing the number of agents improves detection rates.</a:t>
            </a:r>
            <a:endParaRPr lang="en-US" sz="1750" dirty="0"/>
          </a:p>
        </p:txBody>
      </p:sp>
      <p:sp>
        <p:nvSpPr>
          <p:cNvPr id="7" name="Text 4"/>
          <p:cNvSpPr/>
          <p:nvPr/>
        </p:nvSpPr>
        <p:spPr>
          <a:xfrm>
            <a:off x="5847398" y="3466505"/>
            <a:ext cx="2949416" cy="694373"/>
          </a:xfrm>
          <a:prstGeom prst="rect">
            <a:avLst/>
          </a:prstGeom>
          <a:noFill/>
          <a:ln/>
        </p:spPr>
        <p:txBody>
          <a:bodyPr wrap="squar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Adaptation to Novel Attacks</a:t>
            </a:r>
            <a:endParaRPr lang="en-US" sz="2187" dirty="0"/>
          </a:p>
        </p:txBody>
      </p:sp>
      <p:sp>
        <p:nvSpPr>
          <p:cNvPr id="8" name="Text 5"/>
          <p:cNvSpPr/>
          <p:nvPr/>
        </p:nvSpPr>
        <p:spPr>
          <a:xfrm>
            <a:off x="5847398" y="4383048"/>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Introducing novel attacks to the system triggers </a:t>
            </a:r>
            <a:r>
              <a:rPr lang="en-US" sz="1750" kern="0" spc="-35" dirty="0">
                <a:solidFill>
                  <a:srgbClr val="272525"/>
                </a:solidFill>
                <a:latin typeface="Source Sans Pro" pitchFamily="34" charset="0"/>
                <a:ea typeface="adonis-web"/>
                <a:cs typeface="Source Sans Pro" pitchFamily="34" charset="-120"/>
              </a:rPr>
              <a:t>retraining</a:t>
            </a:r>
            <a:r>
              <a:rPr lang="en-US" sz="1750" kern="0" spc="-35" dirty="0">
                <a:solidFill>
                  <a:srgbClr val="272525"/>
                </a:solidFill>
                <a:latin typeface="Source Sans Pro" pitchFamily="34" charset="0"/>
                <a:ea typeface="Source Sans Pro" pitchFamily="34" charset="-122"/>
                <a:cs typeface="Source Sans Pro" pitchFamily="34" charset="-120"/>
              </a:rPr>
              <a:t>, showcasing the multi-agent IDS's ability to adapt and learn.</a:t>
            </a:r>
            <a:endParaRPr lang="en-US" sz="1750" dirty="0"/>
          </a:p>
        </p:txBody>
      </p:sp>
      <p:sp>
        <p:nvSpPr>
          <p:cNvPr id="9" name="Text 6"/>
          <p:cNvSpPr/>
          <p:nvPr/>
        </p:nvSpPr>
        <p:spPr>
          <a:xfrm>
            <a:off x="9346406"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Performance Gains</a:t>
            </a:r>
            <a:endParaRPr lang="en-US" sz="2187" dirty="0"/>
          </a:p>
        </p:txBody>
      </p:sp>
      <p:sp>
        <p:nvSpPr>
          <p:cNvPr id="10" name="Text 7"/>
          <p:cNvSpPr/>
          <p:nvPr/>
        </p:nvSpPr>
        <p:spPr>
          <a:xfrm>
            <a:off x="9346406" y="4035862"/>
            <a:ext cx="2949416" cy="1777008"/>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Significant performance gains are observed when replacing a single ANN with a double one, though further increases show diminishing returns.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1869519"/>
            <a:ext cx="9933503" cy="1388745"/>
          </a:xfrm>
          <a:prstGeom prst="rect">
            <a:avLst/>
          </a:prstGeom>
          <a:noFill/>
          <a:ln/>
        </p:spPr>
        <p:txBody>
          <a:bodyPr wrap="squar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IDS Performance and Resource Consumption</a:t>
            </a:r>
            <a:endParaRPr lang="en-US" sz="4374" dirty="0"/>
          </a:p>
        </p:txBody>
      </p:sp>
      <p:sp>
        <p:nvSpPr>
          <p:cNvPr id="5" name="Text 2"/>
          <p:cNvSpPr/>
          <p:nvPr/>
        </p:nvSpPr>
        <p:spPr>
          <a:xfrm>
            <a:off x="2348389" y="3813691"/>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Optimal Performance</a:t>
            </a:r>
            <a:endParaRPr lang="en-US" sz="2187" dirty="0"/>
          </a:p>
        </p:txBody>
      </p:sp>
      <p:sp>
        <p:nvSpPr>
          <p:cNvPr id="6" name="Text 3"/>
          <p:cNvSpPr/>
          <p:nvPr/>
        </p:nvSpPr>
        <p:spPr>
          <a:xfrm>
            <a:off x="2348389" y="4383048"/>
            <a:ext cx="2949416" cy="1421606"/>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Finding the balance between IDS performance and resource consumption is key to efficient and effective security systems.</a:t>
            </a:r>
          </a:p>
        </p:txBody>
      </p:sp>
      <p:sp>
        <p:nvSpPr>
          <p:cNvPr id="7" name="Text 4"/>
          <p:cNvSpPr/>
          <p:nvPr/>
        </p:nvSpPr>
        <p:spPr>
          <a:xfrm>
            <a:off x="5847398" y="3813691"/>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Training Set Size</a:t>
            </a:r>
            <a:endParaRPr lang="en-US" sz="2187" dirty="0"/>
          </a:p>
        </p:txBody>
      </p:sp>
      <p:sp>
        <p:nvSpPr>
          <p:cNvPr id="8" name="Text 5"/>
          <p:cNvSpPr/>
          <p:nvPr/>
        </p:nvSpPr>
        <p:spPr>
          <a:xfrm>
            <a:off x="5847398" y="4383048"/>
            <a:ext cx="2949416" cy="1777008"/>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The size of the training set and the training time are crucial parameters that affect the resource consumption in ANN applications.</a:t>
            </a:r>
          </a:p>
        </p:txBody>
      </p:sp>
      <p:sp>
        <p:nvSpPr>
          <p:cNvPr id="9" name="Text 6"/>
          <p:cNvSpPr/>
          <p:nvPr/>
        </p:nvSpPr>
        <p:spPr>
          <a:xfrm>
            <a:off x="9346406" y="3813691"/>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Resource Management</a:t>
            </a:r>
            <a:endParaRPr lang="en-US" sz="2187" dirty="0"/>
          </a:p>
        </p:txBody>
      </p:sp>
      <p:sp>
        <p:nvSpPr>
          <p:cNvPr id="10" name="Text 7"/>
          <p:cNvSpPr/>
          <p:nvPr/>
        </p:nvSpPr>
        <p:spPr>
          <a:xfrm>
            <a:off x="9346406" y="4383048"/>
            <a:ext cx="2949416" cy="1777008"/>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Managing resources such as the number of generations in GA and agents in multi-agent systems is essential for sustainable IDS operation.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216706"/>
            <a:ext cx="719720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Advancements in IDS Research</a:t>
            </a:r>
            <a:endParaRPr lang="en-US" sz="4374" dirty="0"/>
          </a:p>
        </p:txBody>
      </p:sp>
      <p:sp>
        <p:nvSpPr>
          <p:cNvPr id="5" name="Text 2"/>
          <p:cNvSpPr/>
          <p:nvPr/>
        </p:nvSpPr>
        <p:spPr>
          <a:xfrm>
            <a:off x="2348389"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From Rule-Based to AI</a:t>
            </a:r>
            <a:endParaRPr lang="en-US" sz="2187" dirty="0"/>
          </a:p>
        </p:txBody>
      </p:sp>
      <p:sp>
        <p:nvSpPr>
          <p:cNvPr id="6" name="Text 3"/>
          <p:cNvSpPr/>
          <p:nvPr/>
        </p:nvSpPr>
        <p:spPr>
          <a:xfrm>
            <a:off x="2348389" y="4035862"/>
            <a:ext cx="2949416" cy="1777008"/>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IDS research has evolved from rule-based systems to sophisticated AI models, emphasizing the need for learning and self-modification.</a:t>
            </a:r>
          </a:p>
        </p:txBody>
      </p:sp>
      <p:sp>
        <p:nvSpPr>
          <p:cNvPr id="7" name="Text 4"/>
          <p:cNvSpPr/>
          <p:nvPr/>
        </p:nvSpPr>
        <p:spPr>
          <a:xfrm>
            <a:off x="5847398"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AI Techniques</a:t>
            </a:r>
            <a:endParaRPr lang="en-US" sz="2187" dirty="0"/>
          </a:p>
        </p:txBody>
      </p:sp>
      <p:sp>
        <p:nvSpPr>
          <p:cNvPr id="8" name="Text 5"/>
          <p:cNvSpPr/>
          <p:nvPr/>
        </p:nvSpPr>
        <p:spPr>
          <a:xfrm>
            <a:off x="5847398" y="4035862"/>
            <a:ext cx="2949416" cy="1777008"/>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AI techniques, particularly ANN, have become a promising direction in intrusion detection due to their adaptability and evolution capabilities.</a:t>
            </a:r>
          </a:p>
        </p:txBody>
      </p:sp>
      <p:sp>
        <p:nvSpPr>
          <p:cNvPr id="9" name="Text 6"/>
          <p:cNvSpPr/>
          <p:nvPr/>
        </p:nvSpPr>
        <p:spPr>
          <a:xfrm>
            <a:off x="9346406"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Future Directions</a:t>
            </a:r>
            <a:endParaRPr lang="en-US" sz="2187" dirty="0"/>
          </a:p>
        </p:txBody>
      </p:sp>
      <p:sp>
        <p:nvSpPr>
          <p:cNvPr id="10" name="Text 7"/>
          <p:cNvSpPr/>
          <p:nvPr/>
        </p:nvSpPr>
        <p:spPr>
          <a:xfrm>
            <a:off x="9346406" y="4035862"/>
            <a:ext cx="2949416" cy="1777008"/>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The ongoing research in IDS aims to create complex hierarchical systems that integrate various AI models for robust network security.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216706"/>
            <a:ext cx="6725722"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Statistical Approaches in IDS</a:t>
            </a:r>
            <a:endParaRPr lang="en-US" sz="4374" dirty="0"/>
          </a:p>
        </p:txBody>
      </p:sp>
      <p:sp>
        <p:nvSpPr>
          <p:cNvPr id="5" name="Text 2"/>
          <p:cNvSpPr/>
          <p:nvPr/>
        </p:nvSpPr>
        <p:spPr>
          <a:xfrm>
            <a:off x="2348389"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Operational Models</a:t>
            </a:r>
            <a:endParaRPr lang="en-US" sz="2187" dirty="0"/>
          </a:p>
        </p:txBody>
      </p:sp>
      <p:sp>
        <p:nvSpPr>
          <p:cNvPr id="6" name="Text 3"/>
          <p:cNvSpPr/>
          <p:nvPr/>
        </p:nvSpPr>
        <p:spPr>
          <a:xfrm>
            <a:off x="2348389" y="4035862"/>
            <a:ext cx="2949416" cy="1777008"/>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Statistical approaches in IDS employ operational models like Markov models to predict and detect intrusions based on data patterns.</a:t>
            </a:r>
          </a:p>
        </p:txBody>
      </p:sp>
      <p:sp>
        <p:nvSpPr>
          <p:cNvPr id="7" name="Text 4"/>
          <p:cNvSpPr/>
          <p:nvPr/>
        </p:nvSpPr>
        <p:spPr>
          <a:xfrm>
            <a:off x="5847398"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Expert Systems</a:t>
            </a:r>
            <a:endParaRPr lang="en-US" sz="2187" dirty="0"/>
          </a:p>
        </p:txBody>
      </p:sp>
      <p:sp>
        <p:nvSpPr>
          <p:cNvPr id="8" name="Text 5"/>
          <p:cNvSpPr/>
          <p:nvPr/>
        </p:nvSpPr>
        <p:spPr>
          <a:xfrm>
            <a:off x="5847398" y="4035862"/>
            <a:ext cx="2949416" cy="1421606"/>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Cognition-based or knowledge-based systems utilize expert systems and fuzzy logic for intelligent intrusion detection.</a:t>
            </a:r>
          </a:p>
        </p:txBody>
      </p:sp>
      <p:sp>
        <p:nvSpPr>
          <p:cNvPr id="9" name="Text 6"/>
          <p:cNvSpPr/>
          <p:nvPr/>
        </p:nvSpPr>
        <p:spPr>
          <a:xfrm>
            <a:off x="9346406" y="3466505"/>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ML-Based Models</a:t>
            </a:r>
            <a:endParaRPr lang="en-US" sz="2187" dirty="0"/>
          </a:p>
        </p:txBody>
      </p:sp>
      <p:sp>
        <p:nvSpPr>
          <p:cNvPr id="10" name="Text 7"/>
          <p:cNvSpPr/>
          <p:nvPr/>
        </p:nvSpPr>
        <p:spPr>
          <a:xfrm>
            <a:off x="9346406" y="4035862"/>
            <a:ext cx="2949416" cy="1421606"/>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Machine learning models such as Bayesian networks and neural networks are applied for their predictive capabilities in IDS.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656880"/>
            <a:ext cx="6582966"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Artificial Immunology in IDS</a:t>
            </a:r>
            <a:endParaRPr lang="en-US" sz="4374" dirty="0"/>
          </a:p>
        </p:txBody>
      </p:sp>
      <p:sp>
        <p:nvSpPr>
          <p:cNvPr id="5" name="Text 2"/>
          <p:cNvSpPr/>
          <p:nvPr/>
        </p:nvSpPr>
        <p:spPr>
          <a:xfrm>
            <a:off x="2348389" y="3795593"/>
            <a:ext cx="9933503" cy="1777008"/>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Artificial immunology introduces a novel approach to IDS by mimicking the human immune system's ability to identify and respond to foreign entities. This technique leverages the concept of self and non-self to distinguish between normal network behavior and potential threats, offering a dynamic and responsive defense mechanism. The application of artificial immunology in IDS design is a testament to the interdisciplinary nature of cybersecurity research, drawing inspiration from biology to enhance digital security.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1072753"/>
            <a:ext cx="6446282"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AI-Based Techniques in IDS</a:t>
            </a:r>
            <a:endParaRPr lang="en-US" sz="4374" dirty="0"/>
          </a:p>
        </p:txBody>
      </p:sp>
      <p:sp>
        <p:nvSpPr>
          <p:cNvPr id="5" name="Shape 2"/>
          <p:cNvSpPr/>
          <p:nvPr/>
        </p:nvSpPr>
        <p:spPr>
          <a:xfrm>
            <a:off x="2348389" y="2211467"/>
            <a:ext cx="3163014" cy="2717006"/>
          </a:xfrm>
          <a:prstGeom prst="roundRect">
            <a:avLst>
              <a:gd name="adj" fmla="val 3680"/>
            </a:avLst>
          </a:prstGeom>
          <a:solidFill>
            <a:srgbClr val="F0D4F7"/>
          </a:solidFill>
          <a:ln w="7620">
            <a:solidFill>
              <a:srgbClr val="D6BADD"/>
            </a:solidFill>
            <a:prstDash val="solid"/>
          </a:ln>
        </p:spPr>
        <p:txBody>
          <a:bodyPr/>
          <a:lstStyle/>
          <a:p>
            <a:endParaRPr lang="en-US"/>
          </a:p>
        </p:txBody>
      </p:sp>
      <p:sp>
        <p:nvSpPr>
          <p:cNvPr id="6" name="Text 3"/>
          <p:cNvSpPr/>
          <p:nvPr/>
        </p:nvSpPr>
        <p:spPr>
          <a:xfrm>
            <a:off x="2578179" y="2441258"/>
            <a:ext cx="2703433"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Flexibility</a:t>
            </a:r>
            <a:endParaRPr lang="en-US" sz="2187" dirty="0"/>
          </a:p>
        </p:txBody>
      </p:sp>
      <p:sp>
        <p:nvSpPr>
          <p:cNvPr id="7" name="Text 4"/>
          <p:cNvSpPr/>
          <p:nvPr/>
        </p:nvSpPr>
        <p:spPr>
          <a:xfrm>
            <a:off x="2578179" y="2921675"/>
            <a:ext cx="2703433"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adonis-web"/>
                <a:cs typeface="Source Sans Pro" pitchFamily="34" charset="-120"/>
              </a:rPr>
              <a:t>AI-based techniques offer flexibility in parameter value choices, unlike the rigid thresholds in conventional methods.</a:t>
            </a:r>
            <a:endParaRPr lang="en-US" sz="1750" dirty="0">
              <a:ea typeface="adonis-web"/>
            </a:endParaRPr>
          </a:p>
        </p:txBody>
      </p:sp>
      <p:sp>
        <p:nvSpPr>
          <p:cNvPr id="8" name="Shape 5"/>
          <p:cNvSpPr/>
          <p:nvPr/>
        </p:nvSpPr>
        <p:spPr>
          <a:xfrm>
            <a:off x="5733574" y="2211467"/>
            <a:ext cx="3163014" cy="2717006"/>
          </a:xfrm>
          <a:prstGeom prst="roundRect">
            <a:avLst>
              <a:gd name="adj" fmla="val 3680"/>
            </a:avLst>
          </a:prstGeom>
          <a:solidFill>
            <a:srgbClr val="F0D4F7"/>
          </a:solidFill>
          <a:ln w="7620">
            <a:solidFill>
              <a:srgbClr val="D6BADD"/>
            </a:solidFill>
            <a:prstDash val="solid"/>
          </a:ln>
        </p:spPr>
        <p:txBody>
          <a:bodyPr/>
          <a:lstStyle/>
          <a:p>
            <a:endParaRPr lang="en-US"/>
          </a:p>
        </p:txBody>
      </p:sp>
      <p:sp>
        <p:nvSpPr>
          <p:cNvPr id="9" name="Text 6"/>
          <p:cNvSpPr/>
          <p:nvPr/>
        </p:nvSpPr>
        <p:spPr>
          <a:xfrm>
            <a:off x="5963364" y="2441258"/>
            <a:ext cx="2703433"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Adaptability</a:t>
            </a:r>
            <a:endParaRPr lang="en-US" sz="2187" dirty="0"/>
          </a:p>
        </p:txBody>
      </p:sp>
      <p:sp>
        <p:nvSpPr>
          <p:cNvPr id="10" name="Text 7"/>
          <p:cNvSpPr/>
          <p:nvPr/>
        </p:nvSpPr>
        <p:spPr>
          <a:xfrm>
            <a:off x="5963364" y="2921675"/>
            <a:ext cx="2703433"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These techniques adapt over time, improving their detection capabilities beyond the fixed rules of traditional systems.</a:t>
            </a:r>
            <a:endParaRPr lang="en-US" sz="1750" dirty="0"/>
          </a:p>
        </p:txBody>
      </p:sp>
      <p:sp>
        <p:nvSpPr>
          <p:cNvPr id="11" name="Shape 8"/>
          <p:cNvSpPr/>
          <p:nvPr/>
        </p:nvSpPr>
        <p:spPr>
          <a:xfrm>
            <a:off x="9118759" y="2211467"/>
            <a:ext cx="3328880" cy="2717006"/>
          </a:xfrm>
          <a:prstGeom prst="roundRect">
            <a:avLst>
              <a:gd name="adj" fmla="val 3680"/>
            </a:avLst>
          </a:prstGeom>
          <a:solidFill>
            <a:srgbClr val="F0D4F7"/>
          </a:solidFill>
          <a:ln w="7620">
            <a:solidFill>
              <a:srgbClr val="D6BADD"/>
            </a:solidFill>
            <a:prstDash val="solid"/>
          </a:ln>
        </p:spPr>
        <p:txBody>
          <a:bodyPr/>
          <a:lstStyle/>
          <a:p>
            <a:endParaRPr lang="en-US"/>
          </a:p>
        </p:txBody>
      </p:sp>
      <p:sp>
        <p:nvSpPr>
          <p:cNvPr id="12" name="Text 9"/>
          <p:cNvSpPr/>
          <p:nvPr/>
        </p:nvSpPr>
        <p:spPr>
          <a:xfrm>
            <a:off x="9348549" y="2441258"/>
            <a:ext cx="2703433"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Pattern Recognition</a:t>
            </a:r>
            <a:endParaRPr lang="en-US" sz="2187" dirty="0"/>
          </a:p>
        </p:txBody>
      </p:sp>
      <p:sp>
        <p:nvSpPr>
          <p:cNvPr id="13" name="Text 10"/>
          <p:cNvSpPr/>
          <p:nvPr/>
        </p:nvSpPr>
        <p:spPr>
          <a:xfrm>
            <a:off x="9348549" y="2921674"/>
            <a:ext cx="2933462" cy="1876467"/>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Advanced pattern recognition enables the detection of new and evolving intrusion patterns, enhancing security measures.</a:t>
            </a:r>
            <a:endParaRPr lang="en-US" sz="1750" dirty="0"/>
          </a:p>
        </p:txBody>
      </p:sp>
      <p:sp>
        <p:nvSpPr>
          <p:cNvPr id="14" name="Shape 11"/>
          <p:cNvSpPr/>
          <p:nvPr/>
        </p:nvSpPr>
        <p:spPr>
          <a:xfrm>
            <a:off x="2348389" y="5150644"/>
            <a:ext cx="4855726" cy="2006203"/>
          </a:xfrm>
          <a:prstGeom prst="roundRect">
            <a:avLst>
              <a:gd name="adj" fmla="val 4984"/>
            </a:avLst>
          </a:prstGeom>
          <a:solidFill>
            <a:srgbClr val="F0D4F7"/>
          </a:solidFill>
          <a:ln w="7620">
            <a:solidFill>
              <a:srgbClr val="D6BADD"/>
            </a:solidFill>
            <a:prstDash val="solid"/>
          </a:ln>
        </p:spPr>
        <p:txBody>
          <a:bodyPr/>
          <a:lstStyle/>
          <a:p>
            <a:endParaRPr lang="en-US"/>
          </a:p>
        </p:txBody>
      </p:sp>
      <p:sp>
        <p:nvSpPr>
          <p:cNvPr id="15" name="Text 12"/>
          <p:cNvSpPr/>
          <p:nvPr/>
        </p:nvSpPr>
        <p:spPr>
          <a:xfrm>
            <a:off x="2578179" y="5380434"/>
            <a:ext cx="277749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Speed</a:t>
            </a:r>
            <a:endParaRPr lang="en-US" sz="2187" dirty="0"/>
          </a:p>
        </p:txBody>
      </p:sp>
      <p:sp>
        <p:nvSpPr>
          <p:cNvPr id="16" name="Text 13"/>
          <p:cNvSpPr/>
          <p:nvPr/>
        </p:nvSpPr>
        <p:spPr>
          <a:xfrm>
            <a:off x="2578179" y="5860852"/>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AI methods often compute faster than conventional techniques, providing timely responses to potential threats.</a:t>
            </a:r>
            <a:endParaRPr lang="en-US" sz="1750" dirty="0"/>
          </a:p>
        </p:txBody>
      </p:sp>
      <p:sp>
        <p:nvSpPr>
          <p:cNvPr id="17" name="Shape 14"/>
          <p:cNvSpPr/>
          <p:nvPr/>
        </p:nvSpPr>
        <p:spPr>
          <a:xfrm>
            <a:off x="7426285" y="5150644"/>
            <a:ext cx="5021354" cy="2006203"/>
          </a:xfrm>
          <a:prstGeom prst="roundRect">
            <a:avLst>
              <a:gd name="adj" fmla="val 4984"/>
            </a:avLst>
          </a:prstGeom>
          <a:solidFill>
            <a:srgbClr val="F0D4F7"/>
          </a:solidFill>
          <a:ln w="7620">
            <a:solidFill>
              <a:srgbClr val="D6BADD"/>
            </a:solidFill>
            <a:prstDash val="solid"/>
          </a:ln>
        </p:spPr>
        <p:txBody>
          <a:bodyPr/>
          <a:lstStyle/>
          <a:p>
            <a:endParaRPr lang="en-US"/>
          </a:p>
        </p:txBody>
      </p:sp>
      <p:sp>
        <p:nvSpPr>
          <p:cNvPr id="18" name="Text 15"/>
          <p:cNvSpPr/>
          <p:nvPr/>
        </p:nvSpPr>
        <p:spPr>
          <a:xfrm>
            <a:off x="7656076" y="5380434"/>
            <a:ext cx="277749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Learning Capabilities</a:t>
            </a:r>
            <a:endParaRPr lang="en-US" sz="2187" dirty="0"/>
          </a:p>
        </p:txBody>
      </p:sp>
      <p:sp>
        <p:nvSpPr>
          <p:cNvPr id="19" name="Text 16"/>
          <p:cNvSpPr/>
          <p:nvPr/>
        </p:nvSpPr>
        <p:spPr>
          <a:xfrm>
            <a:off x="7656076" y="5860852"/>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inherent learning capabilities of AI allow for continuous improvement and evolution of intrusion detection strategies.</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479238"/>
            <a:ext cx="628911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Hot Topics in IDS Research</a:t>
            </a:r>
            <a:endParaRPr lang="en-US" sz="4374" dirty="0"/>
          </a:p>
        </p:txBody>
      </p:sp>
      <p:sp>
        <p:nvSpPr>
          <p:cNvPr id="5" name="Text 2"/>
          <p:cNvSpPr/>
          <p:nvPr/>
        </p:nvSpPr>
        <p:spPr>
          <a:xfrm>
            <a:off x="2348389" y="3617952"/>
            <a:ext cx="9933503" cy="2132409"/>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The field of IDS is rife with hot topics that captivate researchers and practitioners alike. The application of intelligent methods in IDS design remains a focal point, with numerous publications reporting on the challenges and opportunities presented by AI-based techniques and datasets. As the landscape of cyber threats evolves, so too does the need for innovative solutions that can adapt to new attack vectors and sophisticated adversaries. This ongoing dialogue within the research community is crucial for the development of next-generation IDS technologies.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2518529"/>
          </a:xfrm>
          <a:prstGeom prst="rect">
            <a:avLst/>
          </a:prstGeom>
        </p:spPr>
      </p:pic>
      <p:sp>
        <p:nvSpPr>
          <p:cNvPr id="5" name="Text 1"/>
          <p:cNvSpPr/>
          <p:nvPr/>
        </p:nvSpPr>
        <p:spPr>
          <a:xfrm>
            <a:off x="2811304" y="3072527"/>
            <a:ext cx="6582013" cy="629603"/>
          </a:xfrm>
          <a:prstGeom prst="rect">
            <a:avLst/>
          </a:prstGeom>
          <a:noFill/>
          <a:ln/>
        </p:spPr>
        <p:txBody>
          <a:bodyPr wrap="none" rtlCol="0" anchor="t"/>
          <a:lstStyle/>
          <a:p>
            <a:pPr marL="0" indent="0">
              <a:lnSpc>
                <a:spcPts val="4958"/>
              </a:lnSpc>
              <a:buNone/>
            </a:pPr>
            <a:r>
              <a:rPr lang="en-US" sz="3966" b="1" kern="0" spc="-79" dirty="0">
                <a:solidFill>
                  <a:srgbClr val="000000"/>
                </a:solidFill>
                <a:latin typeface="adonis-web" pitchFamily="34" charset="0"/>
                <a:ea typeface="adonis-web" pitchFamily="34" charset="-122"/>
                <a:cs typeface="adonis-web" pitchFamily="34" charset="-120"/>
              </a:rPr>
              <a:t>Technique Selection Challenges</a:t>
            </a:r>
            <a:endParaRPr lang="en-US" sz="3966" dirty="0"/>
          </a:p>
        </p:txBody>
      </p:sp>
      <p:pic>
        <p:nvPicPr>
          <p:cNvPr id="6" name="Image 2" descr="preencoded.png"/>
          <p:cNvPicPr>
            <a:picLocks noChangeAspect="1"/>
          </p:cNvPicPr>
          <p:nvPr/>
        </p:nvPicPr>
        <p:blipFill>
          <a:blip r:embed="rId5"/>
          <a:stretch>
            <a:fillRect/>
          </a:stretch>
        </p:blipFill>
        <p:spPr>
          <a:xfrm>
            <a:off x="2811304" y="4004310"/>
            <a:ext cx="3002518" cy="805934"/>
          </a:xfrm>
          <a:prstGeom prst="rect">
            <a:avLst/>
          </a:prstGeom>
        </p:spPr>
      </p:pic>
      <p:sp>
        <p:nvSpPr>
          <p:cNvPr id="7" name="Text 2"/>
          <p:cNvSpPr/>
          <p:nvPr/>
        </p:nvSpPr>
        <p:spPr>
          <a:xfrm>
            <a:off x="3012758" y="5112425"/>
            <a:ext cx="2599611" cy="629364"/>
          </a:xfrm>
          <a:prstGeom prst="rect">
            <a:avLst/>
          </a:prstGeom>
          <a:noFill/>
          <a:ln/>
        </p:spPr>
        <p:txBody>
          <a:bodyPr wrap="square" rtlCol="0" anchor="t"/>
          <a:lstStyle/>
          <a:p>
            <a:pPr marL="0" indent="0" algn="l">
              <a:lnSpc>
                <a:spcPts val="2479"/>
              </a:lnSpc>
              <a:buNone/>
            </a:pPr>
            <a:r>
              <a:rPr lang="en-US" sz="1983" b="1" kern="0" spc="-40" dirty="0">
                <a:solidFill>
                  <a:srgbClr val="272525"/>
                </a:solidFill>
                <a:latin typeface="adonis-web" pitchFamily="34" charset="0"/>
                <a:ea typeface="adonis-web" pitchFamily="34" charset="-122"/>
                <a:cs typeface="adonis-web" pitchFamily="34" charset="-120"/>
              </a:rPr>
              <a:t>Global vs. Local Performance</a:t>
            </a:r>
            <a:endParaRPr lang="en-US" sz="1983" dirty="0"/>
          </a:p>
        </p:txBody>
      </p:sp>
      <p:sp>
        <p:nvSpPr>
          <p:cNvPr id="8" name="Text 3"/>
          <p:cNvSpPr/>
          <p:nvPr/>
        </p:nvSpPr>
        <p:spPr>
          <a:xfrm>
            <a:off x="3012758" y="5862637"/>
            <a:ext cx="2599611" cy="1611511"/>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Techniques may vary in their effectiveness, with some excelling globally and others showing strength in specific localities.</a:t>
            </a:r>
          </a:p>
        </p:txBody>
      </p:sp>
      <p:pic>
        <p:nvPicPr>
          <p:cNvPr id="9" name="Image 3" descr="preencoded.png"/>
          <p:cNvPicPr>
            <a:picLocks noChangeAspect="1"/>
          </p:cNvPicPr>
          <p:nvPr/>
        </p:nvPicPr>
        <p:blipFill>
          <a:blip r:embed="rId6"/>
          <a:stretch>
            <a:fillRect/>
          </a:stretch>
        </p:blipFill>
        <p:spPr>
          <a:xfrm>
            <a:off x="5813822" y="4004310"/>
            <a:ext cx="3002637" cy="805934"/>
          </a:xfrm>
          <a:prstGeom prst="rect">
            <a:avLst/>
          </a:prstGeom>
        </p:spPr>
      </p:pic>
      <p:sp>
        <p:nvSpPr>
          <p:cNvPr id="10" name="Text 4"/>
          <p:cNvSpPr/>
          <p:nvPr/>
        </p:nvSpPr>
        <p:spPr>
          <a:xfrm>
            <a:off x="6015276" y="5112425"/>
            <a:ext cx="2518529" cy="314682"/>
          </a:xfrm>
          <a:prstGeom prst="rect">
            <a:avLst/>
          </a:prstGeom>
          <a:noFill/>
          <a:ln/>
        </p:spPr>
        <p:txBody>
          <a:bodyPr wrap="none" rtlCol="0" anchor="t"/>
          <a:lstStyle/>
          <a:p>
            <a:pPr marL="0" indent="0" algn="l">
              <a:lnSpc>
                <a:spcPts val="2479"/>
              </a:lnSpc>
              <a:buNone/>
            </a:pPr>
            <a:r>
              <a:rPr lang="en-US" sz="1983" b="1" kern="0" spc="-40" dirty="0">
                <a:solidFill>
                  <a:srgbClr val="272525"/>
                </a:solidFill>
                <a:latin typeface="adonis-web" pitchFamily="34" charset="0"/>
                <a:ea typeface="adonis-web" pitchFamily="34" charset="-122"/>
                <a:cs typeface="adonis-web" pitchFamily="34" charset="-120"/>
              </a:rPr>
              <a:t>Training Pitfalls</a:t>
            </a:r>
            <a:endParaRPr lang="en-US" sz="1983" dirty="0"/>
          </a:p>
        </p:txBody>
      </p:sp>
      <p:sp>
        <p:nvSpPr>
          <p:cNvPr id="11" name="Text 5"/>
          <p:cNvSpPr/>
          <p:nvPr/>
        </p:nvSpPr>
        <p:spPr>
          <a:xfrm>
            <a:off x="6015276" y="5547955"/>
            <a:ext cx="2599730" cy="1289209"/>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Finding the global minimum in training can be computationally prohibitive, leading to suboptimal performance.</a:t>
            </a:r>
          </a:p>
        </p:txBody>
      </p:sp>
      <p:pic>
        <p:nvPicPr>
          <p:cNvPr id="12" name="Image 4" descr="preencoded.png"/>
          <p:cNvPicPr>
            <a:picLocks noChangeAspect="1"/>
          </p:cNvPicPr>
          <p:nvPr/>
        </p:nvPicPr>
        <p:blipFill>
          <a:blip r:embed="rId7"/>
          <a:stretch>
            <a:fillRect/>
          </a:stretch>
        </p:blipFill>
        <p:spPr>
          <a:xfrm>
            <a:off x="8816459" y="4004310"/>
            <a:ext cx="3002637" cy="805934"/>
          </a:xfrm>
          <a:prstGeom prst="rect">
            <a:avLst/>
          </a:prstGeom>
        </p:spPr>
      </p:pic>
      <p:sp>
        <p:nvSpPr>
          <p:cNvPr id="13" name="Text 6"/>
          <p:cNvSpPr/>
          <p:nvPr/>
        </p:nvSpPr>
        <p:spPr>
          <a:xfrm>
            <a:off x="9017913" y="5112425"/>
            <a:ext cx="2518529" cy="314682"/>
          </a:xfrm>
          <a:prstGeom prst="rect">
            <a:avLst/>
          </a:prstGeom>
          <a:noFill/>
          <a:ln/>
        </p:spPr>
        <p:txBody>
          <a:bodyPr wrap="none" rtlCol="0" anchor="t"/>
          <a:lstStyle/>
          <a:p>
            <a:pPr marL="0" indent="0" algn="l">
              <a:lnSpc>
                <a:spcPts val="2479"/>
              </a:lnSpc>
              <a:buNone/>
            </a:pPr>
            <a:r>
              <a:rPr lang="en-US" sz="1983" b="1" kern="0" spc="-40" dirty="0">
                <a:solidFill>
                  <a:srgbClr val="272525"/>
                </a:solidFill>
                <a:latin typeface="adonis-web" pitchFamily="34" charset="0"/>
                <a:ea typeface="adonis-web" pitchFamily="34" charset="-122"/>
                <a:cs typeface="adonis-web" pitchFamily="34" charset="-120"/>
              </a:rPr>
              <a:t>Stability Concerns</a:t>
            </a:r>
            <a:endParaRPr lang="en-US" sz="1983" dirty="0"/>
          </a:p>
        </p:txBody>
      </p:sp>
      <p:sp>
        <p:nvSpPr>
          <p:cNvPr id="14" name="Text 7"/>
          <p:cNvSpPr/>
          <p:nvPr/>
        </p:nvSpPr>
        <p:spPr>
          <a:xfrm>
            <a:off x="9017913" y="5547955"/>
            <a:ext cx="2599730" cy="1289209"/>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Techniques that incorporate randomness, such as neural networks, may yield unstable and inconsistent results.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934760"/>
            <a:ext cx="7681555"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Building Quality Datasets for IDS</a:t>
            </a:r>
            <a:endParaRPr lang="en-US" sz="4374" dirty="0"/>
          </a:p>
        </p:txBody>
      </p:sp>
      <p:pic>
        <p:nvPicPr>
          <p:cNvPr id="6" name="Image 2" descr="preencoded.png"/>
          <p:cNvPicPr>
            <a:picLocks noChangeAspect="1"/>
          </p:cNvPicPr>
          <p:nvPr/>
        </p:nvPicPr>
        <p:blipFill>
          <a:blip r:embed="rId5"/>
          <a:stretch>
            <a:fillRect/>
          </a:stretch>
        </p:blipFill>
        <p:spPr>
          <a:xfrm>
            <a:off x="833199" y="1962388"/>
            <a:ext cx="1110972" cy="1777484"/>
          </a:xfrm>
          <a:prstGeom prst="rect">
            <a:avLst/>
          </a:prstGeom>
        </p:spPr>
      </p:pic>
      <p:sp>
        <p:nvSpPr>
          <p:cNvPr id="7" name="Text 2"/>
          <p:cNvSpPr/>
          <p:nvPr/>
        </p:nvSpPr>
        <p:spPr>
          <a:xfrm>
            <a:off x="2277428" y="2184559"/>
            <a:ext cx="2777490"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Benchmark Datasets</a:t>
            </a:r>
            <a:endParaRPr lang="en-US" sz="2187" dirty="0"/>
          </a:p>
        </p:txBody>
      </p:sp>
      <p:sp>
        <p:nvSpPr>
          <p:cNvPr id="8" name="Text 3"/>
          <p:cNvSpPr/>
          <p:nvPr/>
        </p:nvSpPr>
        <p:spPr>
          <a:xfrm>
            <a:off x="2277428" y="2664976"/>
            <a:ext cx="7862173" cy="710803"/>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Creating large, quality benchmark datasets is essential for testing and refining IDS techniques.</a:t>
            </a:r>
          </a:p>
        </p:txBody>
      </p:sp>
      <p:pic>
        <p:nvPicPr>
          <p:cNvPr id="9" name="Image 3" descr="preencoded.png"/>
          <p:cNvPicPr>
            <a:picLocks noChangeAspect="1"/>
          </p:cNvPicPr>
          <p:nvPr/>
        </p:nvPicPr>
        <p:blipFill>
          <a:blip r:embed="rId6"/>
          <a:stretch>
            <a:fillRect/>
          </a:stretch>
        </p:blipFill>
        <p:spPr>
          <a:xfrm>
            <a:off x="833199" y="3739872"/>
            <a:ext cx="1110972" cy="1777484"/>
          </a:xfrm>
          <a:prstGeom prst="rect">
            <a:avLst/>
          </a:prstGeom>
        </p:spPr>
      </p:pic>
      <p:sp>
        <p:nvSpPr>
          <p:cNvPr id="10" name="Text 4"/>
          <p:cNvSpPr/>
          <p:nvPr/>
        </p:nvSpPr>
        <p:spPr>
          <a:xfrm>
            <a:off x="2277428" y="3962043"/>
            <a:ext cx="2927628"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Training Data Sufficiency</a:t>
            </a:r>
            <a:endParaRPr lang="en-US" sz="2187" dirty="0"/>
          </a:p>
        </p:txBody>
      </p:sp>
      <p:sp>
        <p:nvSpPr>
          <p:cNvPr id="11" name="Text 5"/>
          <p:cNvSpPr/>
          <p:nvPr/>
        </p:nvSpPr>
        <p:spPr>
          <a:xfrm>
            <a:off x="2277428" y="4442460"/>
            <a:ext cx="7862173"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adonis-web"/>
                <a:cs typeface="Source Sans Pro" pitchFamily="34" charset="-120"/>
              </a:rPr>
              <a:t>Adequate</a:t>
            </a:r>
            <a:r>
              <a:rPr lang="en-US" sz="1750" kern="0" spc="-35" dirty="0">
                <a:solidFill>
                  <a:srgbClr val="272525"/>
                </a:solidFill>
                <a:latin typeface="Source Sans Pro" pitchFamily="34" charset="0"/>
                <a:ea typeface="Source Sans Pro" pitchFamily="34" charset="-122"/>
                <a:cs typeface="Source Sans Pro" pitchFamily="34" charset="-120"/>
              </a:rPr>
              <a:t> training data is necessary to build robust models capable of detecting a wide range of intrusions.</a:t>
            </a:r>
            <a:endParaRPr lang="en-US" sz="1750" dirty="0"/>
          </a:p>
        </p:txBody>
      </p:sp>
      <p:pic>
        <p:nvPicPr>
          <p:cNvPr id="12" name="Image 4" descr="preencoded.png"/>
          <p:cNvPicPr>
            <a:picLocks noChangeAspect="1"/>
          </p:cNvPicPr>
          <p:nvPr/>
        </p:nvPicPr>
        <p:blipFill>
          <a:blip r:embed="rId7"/>
          <a:stretch>
            <a:fillRect/>
          </a:stretch>
        </p:blipFill>
        <p:spPr>
          <a:xfrm>
            <a:off x="833199" y="5517356"/>
            <a:ext cx="1110972" cy="1777484"/>
          </a:xfrm>
          <a:prstGeom prst="rect">
            <a:avLst/>
          </a:prstGeom>
        </p:spPr>
      </p:pic>
      <p:sp>
        <p:nvSpPr>
          <p:cNvPr id="13" name="Text 6"/>
          <p:cNvSpPr/>
          <p:nvPr/>
        </p:nvSpPr>
        <p:spPr>
          <a:xfrm>
            <a:off x="2277428" y="5739527"/>
            <a:ext cx="3209925"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Addressing Class Imbalance</a:t>
            </a:r>
            <a:endParaRPr lang="en-US" sz="2187" dirty="0"/>
          </a:p>
        </p:txBody>
      </p:sp>
      <p:sp>
        <p:nvSpPr>
          <p:cNvPr id="14" name="Text 7"/>
          <p:cNvSpPr/>
          <p:nvPr/>
        </p:nvSpPr>
        <p:spPr>
          <a:xfrm>
            <a:off x="2277428" y="6219944"/>
            <a:ext cx="7862173" cy="710803"/>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Strategies must be developed to address class imbalance, ensuring fair representation of attack types in datasets.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869871"/>
            <a:ext cx="6580703"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Optimizing K-Means for IDS</a:t>
            </a:r>
            <a:endParaRPr lang="en-US" sz="4374" dirty="0"/>
          </a:p>
        </p:txBody>
      </p:sp>
      <p:sp>
        <p:nvSpPr>
          <p:cNvPr id="5" name="Shape 2"/>
          <p:cNvSpPr/>
          <p:nvPr/>
        </p:nvSpPr>
        <p:spPr>
          <a:xfrm>
            <a:off x="2659499" y="2008584"/>
            <a:ext cx="44410" cy="5351026"/>
          </a:xfrm>
          <a:prstGeom prst="roundRect">
            <a:avLst>
              <a:gd name="adj" fmla="val 225151"/>
            </a:avLst>
          </a:prstGeom>
          <a:solidFill>
            <a:srgbClr val="D6BADD"/>
          </a:solidFill>
          <a:ln/>
        </p:spPr>
        <p:txBody>
          <a:bodyPr/>
          <a:lstStyle/>
          <a:p>
            <a:endParaRPr lang="en-US"/>
          </a:p>
        </p:txBody>
      </p:sp>
      <p:sp>
        <p:nvSpPr>
          <p:cNvPr id="6" name="Shape 3"/>
          <p:cNvSpPr/>
          <p:nvPr/>
        </p:nvSpPr>
        <p:spPr>
          <a:xfrm>
            <a:off x="2931616" y="2409885"/>
            <a:ext cx="777597" cy="44410"/>
          </a:xfrm>
          <a:prstGeom prst="roundRect">
            <a:avLst>
              <a:gd name="adj" fmla="val 225151"/>
            </a:avLst>
          </a:prstGeom>
          <a:solidFill>
            <a:srgbClr val="D6BADD"/>
          </a:solidFill>
          <a:ln/>
        </p:spPr>
        <p:txBody>
          <a:bodyPr/>
          <a:lstStyle/>
          <a:p>
            <a:endParaRPr lang="en-US"/>
          </a:p>
        </p:txBody>
      </p:sp>
      <p:sp>
        <p:nvSpPr>
          <p:cNvPr id="7" name="Shape 4"/>
          <p:cNvSpPr/>
          <p:nvPr/>
        </p:nvSpPr>
        <p:spPr>
          <a:xfrm>
            <a:off x="2431673" y="2182177"/>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8" name="Text 5"/>
          <p:cNvSpPr/>
          <p:nvPr/>
        </p:nvSpPr>
        <p:spPr>
          <a:xfrm>
            <a:off x="2590145" y="2223849"/>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9" name="Text 6"/>
          <p:cNvSpPr/>
          <p:nvPr/>
        </p:nvSpPr>
        <p:spPr>
          <a:xfrm>
            <a:off x="3903702" y="2230755"/>
            <a:ext cx="2777490"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Initial Clustering</a:t>
            </a:r>
            <a:endParaRPr lang="en-US" sz="2187" dirty="0"/>
          </a:p>
        </p:txBody>
      </p:sp>
      <p:sp>
        <p:nvSpPr>
          <p:cNvPr id="10" name="Text 7"/>
          <p:cNvSpPr/>
          <p:nvPr/>
        </p:nvSpPr>
        <p:spPr>
          <a:xfrm>
            <a:off x="3903702" y="2711172"/>
            <a:ext cx="8378190" cy="710803"/>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K-Means begins by attempting to find stable groups within the data, a process that is computationally intensive.</a:t>
            </a:r>
          </a:p>
        </p:txBody>
      </p:sp>
      <p:sp>
        <p:nvSpPr>
          <p:cNvPr id="11" name="Shape 8"/>
          <p:cNvSpPr/>
          <p:nvPr/>
        </p:nvSpPr>
        <p:spPr>
          <a:xfrm>
            <a:off x="2931616" y="4267617"/>
            <a:ext cx="777597" cy="44410"/>
          </a:xfrm>
          <a:prstGeom prst="roundRect">
            <a:avLst>
              <a:gd name="adj" fmla="val 225151"/>
            </a:avLst>
          </a:prstGeom>
          <a:solidFill>
            <a:srgbClr val="D6BADD"/>
          </a:solidFill>
          <a:ln/>
        </p:spPr>
        <p:txBody>
          <a:bodyPr/>
          <a:lstStyle/>
          <a:p>
            <a:endParaRPr lang="en-US"/>
          </a:p>
        </p:txBody>
      </p:sp>
      <p:sp>
        <p:nvSpPr>
          <p:cNvPr id="12" name="Shape 9"/>
          <p:cNvSpPr/>
          <p:nvPr/>
        </p:nvSpPr>
        <p:spPr>
          <a:xfrm>
            <a:off x="2431673" y="4039910"/>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3" name="Text 10"/>
          <p:cNvSpPr/>
          <p:nvPr/>
        </p:nvSpPr>
        <p:spPr>
          <a:xfrm>
            <a:off x="2590145" y="4081582"/>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4" name="Text 11"/>
          <p:cNvSpPr/>
          <p:nvPr/>
        </p:nvSpPr>
        <p:spPr>
          <a:xfrm>
            <a:off x="3903702" y="4088487"/>
            <a:ext cx="2777490"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Heuristic Solutions</a:t>
            </a:r>
            <a:endParaRPr lang="en-US" sz="2187" dirty="0"/>
          </a:p>
        </p:txBody>
      </p:sp>
      <p:sp>
        <p:nvSpPr>
          <p:cNvPr id="15" name="Text 12"/>
          <p:cNvSpPr/>
          <p:nvPr/>
        </p:nvSpPr>
        <p:spPr>
          <a:xfrm>
            <a:off x="3903702" y="4568904"/>
            <a:ext cx="8378190" cy="710803"/>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Heuristic algorithms, while not guaranteeing a global optimum, often provide practical solutions to the clustering problem.</a:t>
            </a:r>
          </a:p>
        </p:txBody>
      </p:sp>
      <p:sp>
        <p:nvSpPr>
          <p:cNvPr id="16" name="Shape 13"/>
          <p:cNvSpPr/>
          <p:nvPr/>
        </p:nvSpPr>
        <p:spPr>
          <a:xfrm>
            <a:off x="2931616" y="6125349"/>
            <a:ext cx="777597" cy="44410"/>
          </a:xfrm>
          <a:prstGeom prst="roundRect">
            <a:avLst>
              <a:gd name="adj" fmla="val 225151"/>
            </a:avLst>
          </a:prstGeom>
          <a:solidFill>
            <a:srgbClr val="D6BADD"/>
          </a:solidFill>
          <a:ln/>
        </p:spPr>
        <p:txBody>
          <a:bodyPr/>
          <a:lstStyle/>
          <a:p>
            <a:endParaRPr lang="en-US"/>
          </a:p>
        </p:txBody>
      </p:sp>
      <p:sp>
        <p:nvSpPr>
          <p:cNvPr id="17" name="Shape 14"/>
          <p:cNvSpPr/>
          <p:nvPr/>
        </p:nvSpPr>
        <p:spPr>
          <a:xfrm>
            <a:off x="2431673" y="5897642"/>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8" name="Text 15"/>
          <p:cNvSpPr/>
          <p:nvPr/>
        </p:nvSpPr>
        <p:spPr>
          <a:xfrm>
            <a:off x="2590145" y="5939314"/>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9" name="Text 16"/>
          <p:cNvSpPr/>
          <p:nvPr/>
        </p:nvSpPr>
        <p:spPr>
          <a:xfrm>
            <a:off x="3903702" y="5946219"/>
            <a:ext cx="2777490"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Enhancing Efficiency</a:t>
            </a:r>
            <a:endParaRPr lang="en-US" sz="2187" dirty="0"/>
          </a:p>
        </p:txBody>
      </p:sp>
      <p:sp>
        <p:nvSpPr>
          <p:cNvPr id="20" name="Text 17"/>
          <p:cNvSpPr/>
          <p:nvPr/>
        </p:nvSpPr>
        <p:spPr>
          <a:xfrm>
            <a:off x="3903702" y="6426637"/>
            <a:ext cx="8378190" cy="710803"/>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Techniques like k-means++ and dimensionality reduction can significantly improve the efficiency of the algorithm.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957382" y="1519714"/>
            <a:ext cx="9057918" cy="694373"/>
          </a:xfrm>
          <a:prstGeom prst="rect">
            <a:avLst/>
          </a:prstGeom>
          <a:noFill/>
          <a:ln/>
        </p:spPr>
        <p:txBody>
          <a:bodyPr wrap="none" rtlCol="0" anchor="t"/>
          <a:lstStyle/>
          <a:p>
            <a:pPr marL="0" indent="0" algn="ctr">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Unlocking the Power of ML Techniques</a:t>
            </a:r>
            <a:endParaRPr lang="en-US" sz="4374" dirty="0"/>
          </a:p>
        </p:txBody>
      </p:sp>
      <p:sp>
        <p:nvSpPr>
          <p:cNvPr id="6" name="Shape 2"/>
          <p:cNvSpPr/>
          <p:nvPr/>
        </p:nvSpPr>
        <p:spPr>
          <a:xfrm>
            <a:off x="833199" y="2720935"/>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7" name="Text 3"/>
          <p:cNvSpPr/>
          <p:nvPr/>
        </p:nvSpPr>
        <p:spPr>
          <a:xfrm>
            <a:off x="991672" y="2762607"/>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8" name="Text 4"/>
          <p:cNvSpPr/>
          <p:nvPr/>
        </p:nvSpPr>
        <p:spPr>
          <a:xfrm>
            <a:off x="1555313" y="2797254"/>
            <a:ext cx="277749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Learning by Example</a:t>
            </a:r>
            <a:endParaRPr lang="en-US" sz="2187" dirty="0"/>
          </a:p>
        </p:txBody>
      </p:sp>
      <p:sp>
        <p:nvSpPr>
          <p:cNvPr id="9" name="Text 5"/>
          <p:cNvSpPr/>
          <p:nvPr/>
        </p:nvSpPr>
        <p:spPr>
          <a:xfrm>
            <a:off x="1555313" y="3277672"/>
            <a:ext cx="38200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Intelligent techniques can generalize from examples, enabling the detection of new intrusion types.</a:t>
            </a:r>
            <a:endParaRPr lang="en-US" sz="1750" dirty="0"/>
          </a:p>
        </p:txBody>
      </p:sp>
      <p:sp>
        <p:nvSpPr>
          <p:cNvPr id="10" name="Shape 6"/>
          <p:cNvSpPr/>
          <p:nvPr/>
        </p:nvSpPr>
        <p:spPr>
          <a:xfrm>
            <a:off x="5597485" y="2720935"/>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1" name="Text 7"/>
          <p:cNvSpPr/>
          <p:nvPr/>
        </p:nvSpPr>
        <p:spPr>
          <a:xfrm>
            <a:off x="5755957" y="2762607"/>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2" name="Text 8"/>
          <p:cNvSpPr/>
          <p:nvPr/>
        </p:nvSpPr>
        <p:spPr>
          <a:xfrm>
            <a:off x="6319599" y="2797254"/>
            <a:ext cx="361700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Automatic Signature Extraction</a:t>
            </a:r>
            <a:endParaRPr lang="en-US" sz="2187" dirty="0"/>
          </a:p>
        </p:txBody>
      </p:sp>
      <p:sp>
        <p:nvSpPr>
          <p:cNvPr id="13" name="Text 9"/>
          <p:cNvSpPr/>
          <p:nvPr/>
        </p:nvSpPr>
        <p:spPr>
          <a:xfrm>
            <a:off x="6319599" y="3277672"/>
            <a:ext cx="38200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Attack signatures are automatically extracted from labeled data, reducing subjective human interpretation.</a:t>
            </a:r>
            <a:endParaRPr lang="en-US" sz="1750" dirty="0"/>
          </a:p>
        </p:txBody>
      </p:sp>
      <p:sp>
        <p:nvSpPr>
          <p:cNvPr id="14" name="Shape 10"/>
          <p:cNvSpPr/>
          <p:nvPr/>
        </p:nvSpPr>
        <p:spPr>
          <a:xfrm>
            <a:off x="833199" y="4739640"/>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5" name="Text 11"/>
          <p:cNvSpPr/>
          <p:nvPr/>
        </p:nvSpPr>
        <p:spPr>
          <a:xfrm>
            <a:off x="991672" y="4781312"/>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6" name="Text 12"/>
          <p:cNvSpPr/>
          <p:nvPr/>
        </p:nvSpPr>
        <p:spPr>
          <a:xfrm>
            <a:off x="1555313" y="4815959"/>
            <a:ext cx="277749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Adaptation to Threats</a:t>
            </a:r>
            <a:endParaRPr lang="en-US" sz="2187" dirty="0"/>
          </a:p>
        </p:txBody>
      </p:sp>
      <p:sp>
        <p:nvSpPr>
          <p:cNvPr id="17" name="Text 13"/>
          <p:cNvSpPr/>
          <p:nvPr/>
        </p:nvSpPr>
        <p:spPr>
          <a:xfrm>
            <a:off x="1555313" y="5296376"/>
            <a:ext cx="38200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Learning approaches can adapt to unknown or modified threats, maintaining robust defense mechanisms.</a:t>
            </a:r>
            <a:endParaRPr lang="en-US" sz="1750" dirty="0"/>
          </a:p>
        </p:txBody>
      </p:sp>
      <p:sp>
        <p:nvSpPr>
          <p:cNvPr id="18" name="Shape 14"/>
          <p:cNvSpPr/>
          <p:nvPr/>
        </p:nvSpPr>
        <p:spPr>
          <a:xfrm>
            <a:off x="5597485" y="4739640"/>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9" name="Text 15"/>
          <p:cNvSpPr/>
          <p:nvPr/>
        </p:nvSpPr>
        <p:spPr>
          <a:xfrm>
            <a:off x="5755957" y="4781312"/>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4</a:t>
            </a:r>
            <a:endParaRPr lang="en-US" sz="2624" dirty="0"/>
          </a:p>
        </p:txBody>
      </p:sp>
      <p:sp>
        <p:nvSpPr>
          <p:cNvPr id="20" name="Text 16"/>
          <p:cNvSpPr/>
          <p:nvPr/>
        </p:nvSpPr>
        <p:spPr>
          <a:xfrm>
            <a:off x="6319599" y="4815959"/>
            <a:ext cx="3820001" cy="694373"/>
          </a:xfrm>
          <a:prstGeom prst="rect">
            <a:avLst/>
          </a:prstGeom>
          <a:noFill/>
          <a:ln/>
        </p:spPr>
        <p:txBody>
          <a:bodyPr wrap="squar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Enhancing Intrusion Detection Systems</a:t>
            </a:r>
            <a:endParaRPr lang="en-US" sz="2187" dirty="0"/>
          </a:p>
        </p:txBody>
      </p:sp>
      <p:sp>
        <p:nvSpPr>
          <p:cNvPr id="21" name="Text 17"/>
          <p:cNvSpPr/>
          <p:nvPr/>
        </p:nvSpPr>
        <p:spPr>
          <a:xfrm>
            <a:off x="6319599" y="5643563"/>
            <a:ext cx="38200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ML techniques empower the enhancement of intrusion detection systems, improving accuracy and efficiency.</a:t>
            </a:r>
            <a:endParaRPr lang="en-US" sz="1750" dirty="0"/>
          </a:p>
        </p:txBody>
      </p:sp>
    </p:spTree>
    <p:extLst>
      <p:ext uri="{BB962C8B-B14F-4D97-AF65-F5344CB8AC3E}">
        <p14:creationId xmlns:p14="http://schemas.microsoft.com/office/powerpoint/2010/main" val="3756960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1104662"/>
            <a:ext cx="7810381"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Challenges in Technique Selection</a:t>
            </a:r>
            <a:endParaRPr lang="en-US" sz="4374" dirty="0"/>
          </a:p>
        </p:txBody>
      </p:sp>
      <p:sp>
        <p:nvSpPr>
          <p:cNvPr id="5" name="Shape 2"/>
          <p:cNvSpPr/>
          <p:nvPr/>
        </p:nvSpPr>
        <p:spPr>
          <a:xfrm>
            <a:off x="2348389" y="241696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6" name="Text 3"/>
          <p:cNvSpPr/>
          <p:nvPr/>
        </p:nvSpPr>
        <p:spPr>
          <a:xfrm>
            <a:off x="2506861" y="2458641"/>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7" name="Text 4"/>
          <p:cNvSpPr/>
          <p:nvPr/>
        </p:nvSpPr>
        <p:spPr>
          <a:xfrm>
            <a:off x="3070503" y="2493288"/>
            <a:ext cx="244090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No Single Solution</a:t>
            </a:r>
            <a:endParaRPr lang="en-US" sz="2187" dirty="0"/>
          </a:p>
        </p:txBody>
      </p:sp>
      <p:sp>
        <p:nvSpPr>
          <p:cNvPr id="8" name="Text 5"/>
          <p:cNvSpPr/>
          <p:nvPr/>
        </p:nvSpPr>
        <p:spPr>
          <a:xfrm>
            <a:off x="3070503" y="2973705"/>
            <a:ext cx="2440900"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No single classification technique can detect all attack classes with low false alarm and miss rates.</a:t>
            </a:r>
            <a:endParaRPr lang="en-US" sz="1750" dirty="0"/>
          </a:p>
        </p:txBody>
      </p:sp>
      <p:sp>
        <p:nvSpPr>
          <p:cNvPr id="9" name="Shape 6"/>
          <p:cNvSpPr/>
          <p:nvPr/>
        </p:nvSpPr>
        <p:spPr>
          <a:xfrm>
            <a:off x="5733574" y="241696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0" name="Text 7"/>
          <p:cNvSpPr/>
          <p:nvPr/>
        </p:nvSpPr>
        <p:spPr>
          <a:xfrm>
            <a:off x="5892046" y="2458641"/>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1" name="Text 8"/>
          <p:cNvSpPr/>
          <p:nvPr/>
        </p:nvSpPr>
        <p:spPr>
          <a:xfrm>
            <a:off x="6455688" y="2493288"/>
            <a:ext cx="244090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Local Minima</a:t>
            </a:r>
            <a:endParaRPr lang="en-US" sz="2187" dirty="0"/>
          </a:p>
        </p:txBody>
      </p:sp>
      <p:sp>
        <p:nvSpPr>
          <p:cNvPr id="12" name="Text 9"/>
          <p:cNvSpPr/>
          <p:nvPr/>
        </p:nvSpPr>
        <p:spPr>
          <a:xfrm>
            <a:off x="6455688" y="2973705"/>
            <a:ext cx="2440900" cy="2132409"/>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Some techniques may get trapped in local minima during training, making them computationally expensive for real-life applications.</a:t>
            </a:r>
            <a:endParaRPr lang="en-US" sz="1750" dirty="0"/>
          </a:p>
        </p:txBody>
      </p:sp>
      <p:sp>
        <p:nvSpPr>
          <p:cNvPr id="13" name="Shape 10"/>
          <p:cNvSpPr/>
          <p:nvPr/>
        </p:nvSpPr>
        <p:spPr>
          <a:xfrm>
            <a:off x="9118759" y="241696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4" name="Text 11"/>
          <p:cNvSpPr/>
          <p:nvPr/>
        </p:nvSpPr>
        <p:spPr>
          <a:xfrm>
            <a:off x="9277231" y="2458641"/>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5" name="Text 12"/>
          <p:cNvSpPr/>
          <p:nvPr/>
        </p:nvSpPr>
        <p:spPr>
          <a:xfrm>
            <a:off x="9840873" y="2493288"/>
            <a:ext cx="244090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Hypothesis Space</a:t>
            </a:r>
            <a:endParaRPr lang="en-US" sz="2187" dirty="0"/>
          </a:p>
        </p:txBody>
      </p:sp>
      <p:sp>
        <p:nvSpPr>
          <p:cNvPr id="16" name="Text 13"/>
          <p:cNvSpPr/>
          <p:nvPr/>
        </p:nvSpPr>
        <p:spPr>
          <a:xfrm>
            <a:off x="9840873" y="2973705"/>
            <a:ext cx="2440900"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Existing techniques may not correctly model the hypothesis space of problems, leading to inaccuracies.</a:t>
            </a:r>
            <a:endParaRPr lang="en-US" sz="1750" dirty="0"/>
          </a:p>
        </p:txBody>
      </p:sp>
      <p:sp>
        <p:nvSpPr>
          <p:cNvPr id="17" name="Shape 14"/>
          <p:cNvSpPr/>
          <p:nvPr/>
        </p:nvSpPr>
        <p:spPr>
          <a:xfrm>
            <a:off x="2348389" y="5501878"/>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8" name="Text 15"/>
          <p:cNvSpPr/>
          <p:nvPr/>
        </p:nvSpPr>
        <p:spPr>
          <a:xfrm>
            <a:off x="2506861" y="5543550"/>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4</a:t>
            </a:r>
            <a:endParaRPr lang="en-US" sz="2624" dirty="0"/>
          </a:p>
        </p:txBody>
      </p:sp>
      <p:sp>
        <p:nvSpPr>
          <p:cNvPr id="19" name="Text 16"/>
          <p:cNvSpPr/>
          <p:nvPr/>
        </p:nvSpPr>
        <p:spPr>
          <a:xfrm>
            <a:off x="3070503" y="5578197"/>
            <a:ext cx="277749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Unstable Results</a:t>
            </a:r>
            <a:endParaRPr lang="en-US" sz="2187" dirty="0"/>
          </a:p>
        </p:txBody>
      </p:sp>
      <p:sp>
        <p:nvSpPr>
          <p:cNvPr id="20" name="Text 17"/>
          <p:cNvSpPr/>
          <p:nvPr/>
        </p:nvSpPr>
        <p:spPr>
          <a:xfrm>
            <a:off x="3070503" y="6058614"/>
            <a:ext cx="4133612"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Techniques like neural networks can produce unstable results due to randomness in the training process.</a:t>
            </a:r>
            <a:endParaRPr lang="en-US" sz="1750" dirty="0"/>
          </a:p>
        </p:txBody>
      </p:sp>
      <p:sp>
        <p:nvSpPr>
          <p:cNvPr id="21" name="Shape 18"/>
          <p:cNvSpPr/>
          <p:nvPr/>
        </p:nvSpPr>
        <p:spPr>
          <a:xfrm>
            <a:off x="7426285" y="5501878"/>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22" name="Text 19"/>
          <p:cNvSpPr/>
          <p:nvPr/>
        </p:nvSpPr>
        <p:spPr>
          <a:xfrm>
            <a:off x="7584758" y="5543550"/>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5</a:t>
            </a:r>
            <a:endParaRPr lang="en-US" sz="2624" dirty="0"/>
          </a:p>
        </p:txBody>
      </p:sp>
      <p:sp>
        <p:nvSpPr>
          <p:cNvPr id="23" name="Text 20"/>
          <p:cNvSpPr/>
          <p:nvPr/>
        </p:nvSpPr>
        <p:spPr>
          <a:xfrm>
            <a:off x="8148399" y="5578197"/>
            <a:ext cx="277749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Performance Variations</a:t>
            </a:r>
            <a:endParaRPr lang="en-US" sz="2187" dirty="0"/>
          </a:p>
        </p:txBody>
      </p:sp>
      <p:sp>
        <p:nvSpPr>
          <p:cNvPr id="24" name="Text 21"/>
          <p:cNvSpPr/>
          <p:nvPr/>
        </p:nvSpPr>
        <p:spPr>
          <a:xfrm>
            <a:off x="8148399" y="6058614"/>
            <a:ext cx="4133612"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Different techniques may show strong local performance variations, each excelling in different regions of the feature space.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295882"/>
            <a:ext cx="694062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Evaluation Dataset Challenges</a:t>
            </a:r>
            <a:endParaRPr lang="en-US" sz="4374" dirty="0"/>
          </a:p>
        </p:txBody>
      </p:sp>
      <p:sp>
        <p:nvSpPr>
          <p:cNvPr id="5" name="Shape 2"/>
          <p:cNvSpPr/>
          <p:nvPr/>
        </p:nvSpPr>
        <p:spPr>
          <a:xfrm>
            <a:off x="2348389" y="360818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6" name="Text 3"/>
          <p:cNvSpPr/>
          <p:nvPr/>
        </p:nvSpPr>
        <p:spPr>
          <a:xfrm>
            <a:off x="2506861" y="3649861"/>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7" name="Text 4"/>
          <p:cNvSpPr/>
          <p:nvPr/>
        </p:nvSpPr>
        <p:spPr>
          <a:xfrm>
            <a:off x="3070503" y="3684508"/>
            <a:ext cx="244090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Lack of Big Datasets</a:t>
            </a:r>
            <a:endParaRPr lang="en-US" sz="2187" dirty="0"/>
          </a:p>
        </p:txBody>
      </p:sp>
      <p:sp>
        <p:nvSpPr>
          <p:cNvPr id="8" name="Text 5"/>
          <p:cNvSpPr/>
          <p:nvPr/>
        </p:nvSpPr>
        <p:spPr>
          <a:xfrm>
            <a:off x="3070503" y="4164925"/>
            <a:ext cx="2440900"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There is a scarcity of large datasets that can serve as benchmarks for IDS design and technique testing.</a:t>
            </a:r>
            <a:endParaRPr lang="en-US" sz="1750" dirty="0"/>
          </a:p>
        </p:txBody>
      </p:sp>
      <p:sp>
        <p:nvSpPr>
          <p:cNvPr id="9" name="Shape 6"/>
          <p:cNvSpPr/>
          <p:nvPr/>
        </p:nvSpPr>
        <p:spPr>
          <a:xfrm>
            <a:off x="5733574" y="360818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0" name="Text 7"/>
          <p:cNvSpPr/>
          <p:nvPr/>
        </p:nvSpPr>
        <p:spPr>
          <a:xfrm>
            <a:off x="5892046" y="3649861"/>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1" name="Text 8"/>
          <p:cNvSpPr/>
          <p:nvPr/>
        </p:nvSpPr>
        <p:spPr>
          <a:xfrm>
            <a:off x="6455688" y="3684508"/>
            <a:ext cx="2440900" cy="694373"/>
          </a:xfrm>
          <a:prstGeom prst="rect">
            <a:avLst/>
          </a:prstGeom>
          <a:noFill/>
          <a:ln/>
        </p:spPr>
        <p:txBody>
          <a:bodyPr wrap="squar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Quality Training Data</a:t>
            </a:r>
            <a:endParaRPr lang="en-US" sz="2187" dirty="0"/>
          </a:p>
        </p:txBody>
      </p:sp>
      <p:sp>
        <p:nvSpPr>
          <p:cNvPr id="12" name="Text 9"/>
          <p:cNvSpPr/>
          <p:nvPr/>
        </p:nvSpPr>
        <p:spPr>
          <a:xfrm>
            <a:off x="6455688" y="4512112"/>
            <a:ext cx="2440900"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Insufficient quality training data hampers the development of effective IDS models.</a:t>
            </a:r>
            <a:endParaRPr lang="en-US" sz="1750" dirty="0"/>
          </a:p>
        </p:txBody>
      </p:sp>
      <p:sp>
        <p:nvSpPr>
          <p:cNvPr id="13" name="Shape 10"/>
          <p:cNvSpPr/>
          <p:nvPr/>
        </p:nvSpPr>
        <p:spPr>
          <a:xfrm>
            <a:off x="9118759" y="360818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4" name="Text 11"/>
          <p:cNvSpPr/>
          <p:nvPr/>
        </p:nvSpPr>
        <p:spPr>
          <a:xfrm>
            <a:off x="9277231" y="3649861"/>
            <a:ext cx="182999"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5" name="Text 12"/>
          <p:cNvSpPr/>
          <p:nvPr/>
        </p:nvSpPr>
        <p:spPr>
          <a:xfrm>
            <a:off x="9840873" y="3684508"/>
            <a:ext cx="2440900"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Class Imbalance</a:t>
            </a:r>
            <a:endParaRPr lang="en-US" sz="2187" dirty="0"/>
          </a:p>
        </p:txBody>
      </p:sp>
      <p:sp>
        <p:nvSpPr>
          <p:cNvPr id="16" name="Text 13"/>
          <p:cNvSpPr/>
          <p:nvPr/>
        </p:nvSpPr>
        <p:spPr>
          <a:xfrm>
            <a:off x="9840873" y="4164925"/>
            <a:ext cx="2440900"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Class imbalance in datasets can lead to classifier bias, favoring majority classes and skewing results.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3074789" y="522803"/>
            <a:ext cx="8085773" cy="592693"/>
          </a:xfrm>
          <a:prstGeom prst="rect">
            <a:avLst/>
          </a:prstGeom>
          <a:noFill/>
          <a:ln/>
        </p:spPr>
        <p:txBody>
          <a:bodyPr wrap="none" rtlCol="0" anchor="t"/>
          <a:lstStyle/>
          <a:p>
            <a:pPr marL="0" indent="0">
              <a:lnSpc>
                <a:spcPts val="4668"/>
              </a:lnSpc>
              <a:buNone/>
            </a:pPr>
            <a:r>
              <a:rPr lang="en-US" sz="3734" b="1" kern="0" spc="-75" dirty="0">
                <a:solidFill>
                  <a:srgbClr val="000000"/>
                </a:solidFill>
                <a:latin typeface="adonis-web" pitchFamily="34" charset="0"/>
                <a:ea typeface="adonis-web" pitchFamily="34" charset="-122"/>
                <a:cs typeface="adonis-web" pitchFamily="34" charset="-120"/>
              </a:rPr>
              <a:t>IDS Design based on K-Means Algorithm</a:t>
            </a:r>
            <a:endParaRPr lang="en-US" sz="3734" b="1" dirty="0"/>
          </a:p>
        </p:txBody>
      </p:sp>
      <p:sp>
        <p:nvSpPr>
          <p:cNvPr id="5" name="Text 2"/>
          <p:cNvSpPr/>
          <p:nvPr/>
        </p:nvSpPr>
        <p:spPr>
          <a:xfrm>
            <a:off x="3074789" y="1494830"/>
            <a:ext cx="8480822" cy="910114"/>
          </a:xfrm>
          <a:prstGeom prst="rect">
            <a:avLst/>
          </a:prstGeom>
          <a:noFill/>
          <a:ln/>
        </p:spPr>
        <p:txBody>
          <a:bodyPr wrap="square" rtlCol="0" anchor="t"/>
          <a:lstStyle/>
          <a:p>
            <a:pPr marL="0" indent="0">
              <a:lnSpc>
                <a:spcPts val="2390"/>
              </a:lnSpc>
              <a:buNone/>
            </a:pPr>
            <a:r>
              <a:rPr lang="en-US" sz="1494" kern="0" spc="-30" dirty="0">
                <a:solidFill>
                  <a:srgbClr val="272525"/>
                </a:solidFill>
                <a:latin typeface="Source Sans Pro" pitchFamily="34" charset="0"/>
                <a:ea typeface="Source Sans Pro" pitchFamily="34" charset="-122"/>
                <a:cs typeface="Source Sans Pro" pitchFamily="34" charset="-120"/>
              </a:rPr>
              <a:t>The K Means Algorithm is a popular clustering algorithm used in data analysis and machine learning. It aims to partition a given dataset into K distinct clusters, where each data point belongs to the cluster with the nearest mean value.</a:t>
            </a:r>
            <a:endParaRPr lang="en-US" sz="1494" dirty="0"/>
          </a:p>
        </p:txBody>
      </p:sp>
      <p:pic>
        <p:nvPicPr>
          <p:cNvPr id="6" name="Image 1" descr="preencoded.png"/>
          <p:cNvPicPr>
            <a:picLocks noChangeAspect="1"/>
          </p:cNvPicPr>
          <p:nvPr/>
        </p:nvPicPr>
        <p:blipFill>
          <a:blip r:embed="rId4"/>
          <a:stretch>
            <a:fillRect/>
          </a:stretch>
        </p:blipFill>
        <p:spPr>
          <a:xfrm>
            <a:off x="3074789" y="2618303"/>
            <a:ext cx="8480822" cy="508849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043113"/>
            <a:ext cx="9472732"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IDS Design based on K-Means Algorithm</a:t>
            </a:r>
            <a:endParaRPr lang="en-US" sz="4374" dirty="0"/>
          </a:p>
        </p:txBody>
      </p:sp>
      <p:sp>
        <p:nvSpPr>
          <p:cNvPr id="5" name="Text 2"/>
          <p:cNvSpPr/>
          <p:nvPr/>
        </p:nvSpPr>
        <p:spPr>
          <a:xfrm>
            <a:off x="2348389" y="3292912"/>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Algorithm Overview</a:t>
            </a:r>
            <a:endParaRPr lang="en-US" sz="2187" dirty="0"/>
          </a:p>
        </p:txBody>
      </p:sp>
      <p:sp>
        <p:nvSpPr>
          <p:cNvPr id="6" name="Text 3"/>
          <p:cNvSpPr/>
          <p:nvPr/>
        </p:nvSpPr>
        <p:spPr>
          <a:xfrm>
            <a:off x="2348389" y="3862268"/>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K-Means is a vector quantization algorithm that classifies data points into separate groups to minimize variance within clusters.</a:t>
            </a:r>
            <a:endParaRPr lang="en-US" sz="1750" dirty="0"/>
          </a:p>
        </p:txBody>
      </p:sp>
      <p:sp>
        <p:nvSpPr>
          <p:cNvPr id="7" name="Text 4"/>
          <p:cNvSpPr/>
          <p:nvPr/>
        </p:nvSpPr>
        <p:spPr>
          <a:xfrm>
            <a:off x="5847398" y="3292912"/>
            <a:ext cx="2949416" cy="694373"/>
          </a:xfrm>
          <a:prstGeom prst="rect">
            <a:avLst/>
          </a:prstGeom>
          <a:noFill/>
          <a:ln/>
        </p:spPr>
        <p:txBody>
          <a:bodyPr wrap="squar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Anomaly and Misuse Detection</a:t>
            </a:r>
            <a:endParaRPr lang="en-US" sz="2187" dirty="0"/>
          </a:p>
        </p:txBody>
      </p:sp>
      <p:sp>
        <p:nvSpPr>
          <p:cNvPr id="8" name="Text 5"/>
          <p:cNvSpPr/>
          <p:nvPr/>
        </p:nvSpPr>
        <p:spPr>
          <a:xfrm>
            <a:off x="5847398" y="4209455"/>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K-Means can be employed for both anomaly and misuse detection, offering fast analysis of new data points relative to cluster centroids.</a:t>
            </a:r>
            <a:endParaRPr lang="en-US" sz="1750" dirty="0"/>
          </a:p>
        </p:txBody>
      </p:sp>
      <p:sp>
        <p:nvSpPr>
          <p:cNvPr id="9" name="Text 6"/>
          <p:cNvSpPr/>
          <p:nvPr/>
        </p:nvSpPr>
        <p:spPr>
          <a:xfrm>
            <a:off x="9346406" y="3292912"/>
            <a:ext cx="2949416" cy="694373"/>
          </a:xfrm>
          <a:prstGeom prst="rect">
            <a:avLst/>
          </a:prstGeom>
          <a:noFill/>
          <a:ln/>
        </p:spPr>
        <p:txBody>
          <a:bodyPr wrap="squar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Challenges and Adaptations</a:t>
            </a:r>
            <a:endParaRPr lang="en-US" sz="2187" dirty="0"/>
          </a:p>
        </p:txBody>
      </p:sp>
      <p:sp>
        <p:nvSpPr>
          <p:cNvPr id="10" name="Text 7"/>
          <p:cNvSpPr/>
          <p:nvPr/>
        </p:nvSpPr>
        <p:spPr>
          <a:xfrm>
            <a:off x="9346406" y="4209455"/>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While k-Means can produce high false positives and requires careful cluster count selection, adaptations like Y-means address these issues.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1340525"/>
            <a:ext cx="9933503" cy="1388745"/>
          </a:xfrm>
          <a:prstGeom prst="rect">
            <a:avLst/>
          </a:prstGeom>
          <a:noFill/>
          <a:ln/>
        </p:spPr>
        <p:txBody>
          <a:bodyPr wrap="squar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IDS Design based on K-Nearest Neighbour Algorithm</a:t>
            </a:r>
            <a:endParaRPr lang="en-US" sz="4374" dirty="0"/>
          </a:p>
        </p:txBody>
      </p:sp>
      <p:sp>
        <p:nvSpPr>
          <p:cNvPr id="5" name="Text 2"/>
          <p:cNvSpPr/>
          <p:nvPr/>
        </p:nvSpPr>
        <p:spPr>
          <a:xfrm>
            <a:off x="2348389" y="3284696"/>
            <a:ext cx="2949416" cy="694373"/>
          </a:xfrm>
          <a:prstGeom prst="rect">
            <a:avLst/>
          </a:prstGeom>
          <a:noFill/>
          <a:ln/>
        </p:spPr>
        <p:txBody>
          <a:bodyPr wrap="squar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Neighbor-based Classification</a:t>
            </a:r>
            <a:endParaRPr lang="en-US" sz="2187" dirty="0"/>
          </a:p>
        </p:txBody>
      </p:sp>
      <p:sp>
        <p:nvSpPr>
          <p:cNvPr id="6" name="Text 3"/>
          <p:cNvSpPr/>
          <p:nvPr/>
        </p:nvSpPr>
        <p:spPr>
          <a:xfrm>
            <a:off x="2348389" y="4201239"/>
            <a:ext cx="2949416" cy="2487811"/>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The K-Nearest Neighbours (KNN) algorithm is a popular neighbor-based classification technique used in Intrusion Detection Systems (IDS) to classify network traffic based on its similarity to known patterns.</a:t>
            </a:r>
          </a:p>
        </p:txBody>
      </p:sp>
      <p:sp>
        <p:nvSpPr>
          <p:cNvPr id="7" name="Text 4"/>
          <p:cNvSpPr/>
          <p:nvPr/>
        </p:nvSpPr>
        <p:spPr>
          <a:xfrm>
            <a:off x="5847398" y="3284696"/>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Decision Boundary</a:t>
            </a:r>
            <a:endParaRPr lang="en-US" sz="2187" dirty="0"/>
          </a:p>
        </p:txBody>
      </p:sp>
      <p:sp>
        <p:nvSpPr>
          <p:cNvPr id="8" name="Text 5"/>
          <p:cNvSpPr/>
          <p:nvPr/>
        </p:nvSpPr>
        <p:spPr>
          <a:xfrm>
            <a:off x="5847398" y="3854053"/>
            <a:ext cx="2949416" cy="2487811"/>
          </a:xfrm>
          <a:prstGeom prst="rect">
            <a:avLst/>
          </a:prstGeom>
          <a:noFill/>
          <a:ln/>
        </p:spPr>
        <p:txBody>
          <a:bodyPr wrap="square" rtlCol="0" anchor="t"/>
          <a:lstStyle/>
          <a:p>
            <a:pPr>
              <a:lnSpc>
                <a:spcPts val="2799"/>
              </a:lnSpc>
            </a:pPr>
            <a:r>
              <a:rPr lang="en-US" sz="1750" kern="0" spc="-35" dirty="0">
                <a:solidFill>
                  <a:srgbClr val="272525"/>
                </a:solidFill>
                <a:latin typeface="Source Sans Pro" pitchFamily="34" charset="0"/>
                <a:ea typeface="adonis-web"/>
                <a:cs typeface="Source Sans Pro" pitchFamily="34" charset="-120"/>
              </a:rPr>
              <a:t>KNN determines the class of a new data point by considering the classes of its k nearest neighbors. The decision boundary is flexible and adapts to the distribution of the training data.</a:t>
            </a:r>
          </a:p>
        </p:txBody>
      </p:sp>
      <p:sp>
        <p:nvSpPr>
          <p:cNvPr id="9" name="Text 6"/>
          <p:cNvSpPr/>
          <p:nvPr/>
        </p:nvSpPr>
        <p:spPr>
          <a:xfrm>
            <a:off x="9346406" y="3284696"/>
            <a:ext cx="2777490"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Choosing K</a:t>
            </a:r>
            <a:endParaRPr lang="en-US" sz="2187" dirty="0"/>
          </a:p>
        </p:txBody>
      </p:sp>
      <p:sp>
        <p:nvSpPr>
          <p:cNvPr id="10" name="Text 7"/>
          <p:cNvSpPr/>
          <p:nvPr/>
        </p:nvSpPr>
        <p:spPr>
          <a:xfrm>
            <a:off x="9346406" y="3854053"/>
            <a:ext cx="2949416" cy="2487811"/>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One of the key considerations in KNN is selecting </a:t>
            </a:r>
            <a:r>
              <a:rPr lang="en-US" sz="1750" kern="0" spc="-35" dirty="0">
                <a:solidFill>
                  <a:srgbClr val="272525"/>
                </a:solidFill>
                <a:latin typeface="Source Sans Pro" pitchFamily="34" charset="0"/>
                <a:ea typeface="adonis-web"/>
                <a:cs typeface="Source Sans Pro" pitchFamily="34" charset="-120"/>
              </a:rPr>
              <a:t>the</a:t>
            </a:r>
            <a:r>
              <a:rPr lang="en-US" sz="1750" kern="0" spc="-35" dirty="0">
                <a:solidFill>
                  <a:srgbClr val="272525"/>
                </a:solidFill>
                <a:latin typeface="Source Sans Pro" pitchFamily="34" charset="0"/>
                <a:ea typeface="Source Sans Pro" pitchFamily="34" charset="-122"/>
                <a:cs typeface="Source Sans Pro" pitchFamily="34" charset="-120"/>
              </a:rPr>
              <a:t> appropriate value of k, which determines the number of neighbors to consider. This choice impacts both accuracy and computational complexity.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758"/>
            <a:ext cx="14630400" cy="8339614"/>
          </a:xfrm>
          <a:prstGeom prst="rect">
            <a:avLst/>
          </a:prstGeom>
          <a:solidFill>
            <a:srgbClr val="FFFFFF">
              <a:alpha val="75000"/>
            </a:srgbClr>
          </a:solidFill>
          <a:ln/>
        </p:spPr>
        <p:txBody>
          <a:bodyPr/>
          <a:lstStyle/>
          <a:p>
            <a:endParaRPr lang="en-US"/>
          </a:p>
        </p:txBody>
      </p:sp>
      <p:sp>
        <p:nvSpPr>
          <p:cNvPr id="4" name="Text 1"/>
          <p:cNvSpPr/>
          <p:nvPr/>
        </p:nvSpPr>
        <p:spPr>
          <a:xfrm>
            <a:off x="3838456" y="427673"/>
            <a:ext cx="6953488" cy="972026"/>
          </a:xfrm>
          <a:prstGeom prst="rect">
            <a:avLst/>
          </a:prstGeom>
          <a:noFill/>
          <a:ln/>
        </p:spPr>
        <p:txBody>
          <a:bodyPr wrap="square" rtlCol="0" anchor="t"/>
          <a:lstStyle/>
          <a:p>
            <a:pPr marL="0" indent="0">
              <a:lnSpc>
                <a:spcPts val="3827"/>
              </a:lnSpc>
              <a:buNone/>
            </a:pPr>
            <a:r>
              <a:rPr lang="en-US" sz="3062" b="1" kern="0" spc="-61" dirty="0">
                <a:solidFill>
                  <a:srgbClr val="000000"/>
                </a:solidFill>
                <a:latin typeface="adonis-web" pitchFamily="34" charset="0"/>
                <a:ea typeface="adonis-web" pitchFamily="34" charset="-122"/>
                <a:cs typeface="adonis-web" pitchFamily="34" charset="-120"/>
              </a:rPr>
              <a:t>IDS Design based on K-Nearest Neighbour Algorithm</a:t>
            </a:r>
            <a:endParaRPr lang="en-US" sz="3062" dirty="0"/>
          </a:p>
        </p:txBody>
      </p:sp>
      <p:pic>
        <p:nvPicPr>
          <p:cNvPr id="5" name="Image 1" descr="preencoded.png"/>
          <p:cNvPicPr>
            <a:picLocks noChangeAspect="1"/>
          </p:cNvPicPr>
          <p:nvPr/>
        </p:nvPicPr>
        <p:blipFill>
          <a:blip r:embed="rId4"/>
          <a:stretch>
            <a:fillRect/>
          </a:stretch>
        </p:blipFill>
        <p:spPr>
          <a:xfrm>
            <a:off x="3838456" y="1710690"/>
            <a:ext cx="6953488" cy="4088844"/>
          </a:xfrm>
          <a:prstGeom prst="rect">
            <a:avLst/>
          </a:prstGeom>
        </p:spPr>
      </p:pic>
      <p:sp>
        <p:nvSpPr>
          <p:cNvPr id="6" name="Text 2"/>
          <p:cNvSpPr/>
          <p:nvPr/>
        </p:nvSpPr>
        <p:spPr>
          <a:xfrm>
            <a:off x="3838456" y="6129933"/>
            <a:ext cx="1944172" cy="243007"/>
          </a:xfrm>
          <a:prstGeom prst="rect">
            <a:avLst/>
          </a:prstGeom>
          <a:noFill/>
          <a:ln/>
        </p:spPr>
        <p:txBody>
          <a:bodyPr wrap="none" rtlCol="0" anchor="t"/>
          <a:lstStyle/>
          <a:p>
            <a:pPr marL="0" indent="0">
              <a:lnSpc>
                <a:spcPts val="1914"/>
              </a:lnSpc>
              <a:buNone/>
            </a:pPr>
            <a:r>
              <a:rPr lang="en-US" sz="1531" b="1" kern="0" spc="-31" dirty="0">
                <a:solidFill>
                  <a:srgbClr val="000000"/>
                </a:solidFill>
                <a:latin typeface="adonis-web" pitchFamily="34" charset="0"/>
                <a:ea typeface="adonis-web" pitchFamily="34" charset="-122"/>
                <a:cs typeface="adonis-web" pitchFamily="34" charset="-120"/>
              </a:rPr>
              <a:t>Core Concept</a:t>
            </a:r>
            <a:endParaRPr lang="en-US" sz="1531" dirty="0"/>
          </a:p>
        </p:txBody>
      </p:sp>
      <p:sp>
        <p:nvSpPr>
          <p:cNvPr id="7" name="Text 3"/>
          <p:cNvSpPr/>
          <p:nvPr/>
        </p:nvSpPr>
        <p:spPr>
          <a:xfrm>
            <a:off x="3838456" y="6528435"/>
            <a:ext cx="2064663" cy="1243608"/>
          </a:xfrm>
          <a:prstGeom prst="rect">
            <a:avLst/>
          </a:prstGeom>
          <a:noFill/>
          <a:ln/>
        </p:spPr>
        <p:txBody>
          <a:bodyPr wrap="square" rtlCol="0" anchor="t"/>
          <a:lstStyle/>
          <a:p>
            <a:pPr marL="0" indent="0">
              <a:lnSpc>
                <a:spcPts val="1960"/>
              </a:lnSpc>
              <a:buNone/>
            </a:pPr>
            <a:r>
              <a:rPr lang="en-US" sz="1225" kern="0" spc="-24" dirty="0">
                <a:solidFill>
                  <a:srgbClr val="272525"/>
                </a:solidFill>
                <a:latin typeface="Source Sans Pro" pitchFamily="34" charset="0"/>
                <a:ea typeface="Source Sans Pro" pitchFamily="34" charset="-122"/>
                <a:cs typeface="Source Sans Pro" pitchFamily="34" charset="-120"/>
              </a:rPr>
              <a:t>The k-nearest neighbor algorithm classifies unknown data points by analyzing the known data points closest to them in feature space.</a:t>
            </a:r>
            <a:endParaRPr lang="en-US" sz="1225" dirty="0"/>
          </a:p>
        </p:txBody>
      </p:sp>
      <p:sp>
        <p:nvSpPr>
          <p:cNvPr id="8" name="Text 4"/>
          <p:cNvSpPr/>
          <p:nvPr/>
        </p:nvSpPr>
        <p:spPr>
          <a:xfrm>
            <a:off x="6290072" y="6129933"/>
            <a:ext cx="1944172" cy="243007"/>
          </a:xfrm>
          <a:prstGeom prst="rect">
            <a:avLst/>
          </a:prstGeom>
          <a:noFill/>
          <a:ln/>
        </p:spPr>
        <p:txBody>
          <a:bodyPr wrap="none" rtlCol="0" anchor="t"/>
          <a:lstStyle/>
          <a:p>
            <a:pPr marL="0" indent="0">
              <a:lnSpc>
                <a:spcPts val="1914"/>
              </a:lnSpc>
              <a:buNone/>
            </a:pPr>
            <a:r>
              <a:rPr lang="en-US" sz="1531" b="1" kern="0" spc="-31" dirty="0">
                <a:solidFill>
                  <a:srgbClr val="000000"/>
                </a:solidFill>
                <a:latin typeface="adonis-web" pitchFamily="34" charset="0"/>
                <a:ea typeface="adonis-web" pitchFamily="34" charset="-122"/>
                <a:cs typeface="adonis-web" pitchFamily="34" charset="-120"/>
              </a:rPr>
              <a:t>Supervised Learning</a:t>
            </a:r>
            <a:endParaRPr lang="en-US" sz="1531" dirty="0"/>
          </a:p>
        </p:txBody>
      </p:sp>
      <p:sp>
        <p:nvSpPr>
          <p:cNvPr id="9" name="Text 5"/>
          <p:cNvSpPr/>
          <p:nvPr/>
        </p:nvSpPr>
        <p:spPr>
          <a:xfrm>
            <a:off x="6290072" y="6528435"/>
            <a:ext cx="2064663" cy="994886"/>
          </a:xfrm>
          <a:prstGeom prst="rect">
            <a:avLst/>
          </a:prstGeom>
          <a:noFill/>
          <a:ln/>
        </p:spPr>
        <p:txBody>
          <a:bodyPr wrap="square" rtlCol="0" anchor="t"/>
          <a:lstStyle/>
          <a:p>
            <a:pPr marL="0" indent="0">
              <a:lnSpc>
                <a:spcPts val="1960"/>
              </a:lnSpc>
              <a:buNone/>
            </a:pPr>
            <a:r>
              <a:rPr lang="en-US" sz="1225" kern="0" spc="-24" dirty="0">
                <a:solidFill>
                  <a:srgbClr val="272525"/>
                </a:solidFill>
                <a:latin typeface="Source Sans Pro" pitchFamily="34" charset="0"/>
                <a:ea typeface="Source Sans Pro" pitchFamily="34" charset="-122"/>
                <a:cs typeface="Source Sans Pro" pitchFamily="34" charset="-120"/>
              </a:rPr>
              <a:t>kNN is a supervised learning method that requires a pre-classified dataset for effective classification of new data.</a:t>
            </a:r>
            <a:endParaRPr lang="en-US" sz="1225" dirty="0"/>
          </a:p>
        </p:txBody>
      </p:sp>
      <p:sp>
        <p:nvSpPr>
          <p:cNvPr id="10" name="Text 6"/>
          <p:cNvSpPr/>
          <p:nvPr/>
        </p:nvSpPr>
        <p:spPr>
          <a:xfrm>
            <a:off x="8741688" y="6129933"/>
            <a:ext cx="1944172" cy="243007"/>
          </a:xfrm>
          <a:prstGeom prst="rect">
            <a:avLst/>
          </a:prstGeom>
          <a:noFill/>
          <a:ln/>
        </p:spPr>
        <p:txBody>
          <a:bodyPr wrap="none" rtlCol="0" anchor="t"/>
          <a:lstStyle/>
          <a:p>
            <a:pPr marL="0" indent="0">
              <a:lnSpc>
                <a:spcPts val="1914"/>
              </a:lnSpc>
              <a:buNone/>
            </a:pPr>
            <a:r>
              <a:rPr lang="en-US" sz="1531" b="1" kern="0" spc="-31" dirty="0">
                <a:solidFill>
                  <a:srgbClr val="000000"/>
                </a:solidFill>
                <a:latin typeface="adonis-web" pitchFamily="34" charset="0"/>
                <a:ea typeface="adonis-web" pitchFamily="34" charset="-122"/>
                <a:cs typeface="adonis-web" pitchFamily="34" charset="-120"/>
              </a:rPr>
              <a:t>Parameter Selection</a:t>
            </a:r>
            <a:endParaRPr lang="en-US" sz="1531" dirty="0"/>
          </a:p>
        </p:txBody>
      </p:sp>
      <p:sp>
        <p:nvSpPr>
          <p:cNvPr id="11" name="Text 7"/>
          <p:cNvSpPr/>
          <p:nvPr/>
        </p:nvSpPr>
        <p:spPr>
          <a:xfrm>
            <a:off x="8741688" y="6528435"/>
            <a:ext cx="2064663" cy="994886"/>
          </a:xfrm>
          <a:prstGeom prst="rect">
            <a:avLst/>
          </a:prstGeom>
          <a:noFill/>
          <a:ln/>
        </p:spPr>
        <p:txBody>
          <a:bodyPr wrap="square" rtlCol="0" anchor="t"/>
          <a:lstStyle/>
          <a:p>
            <a:pPr marL="0" indent="0">
              <a:lnSpc>
                <a:spcPts val="1960"/>
              </a:lnSpc>
              <a:buNone/>
            </a:pPr>
            <a:r>
              <a:rPr lang="en-US" sz="1225" kern="0" spc="-24" dirty="0">
                <a:solidFill>
                  <a:srgbClr val="272525"/>
                </a:solidFill>
                <a:latin typeface="Source Sans Pro" pitchFamily="34" charset="0"/>
                <a:ea typeface="Source Sans Pro" pitchFamily="34" charset="-122"/>
                <a:cs typeface="Source Sans Pro" pitchFamily="34" charset="-120"/>
              </a:rPr>
              <a:t>Choosing the right values for k and d is crucial for accurate classification and minimizing false results.</a:t>
            </a:r>
            <a:endParaRPr lang="en-US" sz="122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DD92F669E3BB948B2410459B382D1C1" ma:contentTypeVersion="8" ma:contentTypeDescription="Create a new document." ma:contentTypeScope="" ma:versionID="03e8d018f6133c5752d5e2094b3c03a6">
  <xsd:schema xmlns:xsd="http://www.w3.org/2001/XMLSchema" xmlns:xs="http://www.w3.org/2001/XMLSchema" xmlns:p="http://schemas.microsoft.com/office/2006/metadata/properties" xmlns:ns2="d7c9eb7d-4314-4226-8597-6eaf917b036e" targetNamespace="http://schemas.microsoft.com/office/2006/metadata/properties" ma:root="true" ma:fieldsID="1ce65f5e13c33f40ac77756631a12915" ns2:_="">
    <xsd:import namespace="d7c9eb7d-4314-4226-8597-6eaf917b036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c9eb7d-4314-4226-8597-6eaf917b036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7DE6328-7D19-40F9-8201-82A5947C6A8F}"/>
</file>

<file path=customXml/itemProps2.xml><?xml version="1.0" encoding="utf-8"?>
<ds:datastoreItem xmlns:ds="http://schemas.openxmlformats.org/officeDocument/2006/customXml" ds:itemID="{8B22ED69-9E4A-48FA-9F5E-B1790B20BA44}"/>
</file>

<file path=customXml/itemProps3.xml><?xml version="1.0" encoding="utf-8"?>
<ds:datastoreItem xmlns:ds="http://schemas.openxmlformats.org/officeDocument/2006/customXml" ds:itemID="{2C611593-BCC1-44B1-A028-21B2CE8B12E3}"/>
</file>

<file path=docProps/app.xml><?xml version="1.0" encoding="utf-8"?>
<Properties xmlns="http://schemas.openxmlformats.org/officeDocument/2006/extended-properties" xmlns:vt="http://schemas.openxmlformats.org/officeDocument/2006/docPropsVTypes">
  <TotalTime>11</TotalTime>
  <Words>1683</Words>
  <Application>Microsoft Office PowerPoint</Application>
  <PresentationFormat>Custom</PresentationFormat>
  <Paragraphs>184</Paragraphs>
  <Slides>23</Slides>
  <Notes>23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adonis-web</vt:lpstr>
      <vt:lpstr>Arial</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Sridhar Iyer</cp:lastModifiedBy>
  <cp:revision>5</cp:revision>
  <dcterms:created xsi:type="dcterms:W3CDTF">2024-03-07T04:30:42Z</dcterms:created>
  <dcterms:modified xsi:type="dcterms:W3CDTF">2024-03-12T15:07:44Z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0x010100ADD92F669E3BB948B2410459B382D1C1</vt:lpwstr>
  </property>
</Properties>
</file>